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67" r:id="rId2"/>
    <p:sldId id="368" r:id="rId3"/>
    <p:sldId id="369" r:id="rId4"/>
    <p:sldId id="370" r:id="rId5"/>
    <p:sldId id="371" r:id="rId6"/>
    <p:sldId id="365" r:id="rId7"/>
    <p:sldId id="374" r:id="rId8"/>
    <p:sldId id="382" r:id="rId9"/>
    <p:sldId id="364" r:id="rId10"/>
    <p:sldId id="375" r:id="rId11"/>
    <p:sldId id="376" r:id="rId12"/>
    <p:sldId id="372" r:id="rId13"/>
    <p:sldId id="357" r:id="rId14"/>
    <p:sldId id="383" r:id="rId15"/>
    <p:sldId id="384" r:id="rId16"/>
    <p:sldId id="385" r:id="rId17"/>
    <p:sldId id="386" r:id="rId18"/>
    <p:sldId id="387" r:id="rId19"/>
    <p:sldId id="388" r:id="rId20"/>
    <p:sldId id="379" r:id="rId21"/>
    <p:sldId id="380" r:id="rId22"/>
    <p:sldId id="381" r:id="rId23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6A84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02" autoAdjust="0"/>
    <p:restoredTop sz="99108" autoAdjust="0"/>
  </p:normalViewPr>
  <p:slideViewPr>
    <p:cSldViewPr snapToObjects="1" showGuides="1">
      <p:cViewPr varScale="1">
        <p:scale>
          <a:sx n="127" d="100"/>
          <a:sy n="127" d="100"/>
        </p:scale>
        <p:origin x="528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100" d="100"/>
          <a:sy n="100" d="100"/>
        </p:scale>
        <p:origin x="-3256" y="-11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" y="1"/>
            <a:ext cx="2945658" cy="496332"/>
          </a:xfrm>
          <a:prstGeom prst="rect">
            <a:avLst/>
          </a:prstGeom>
        </p:spPr>
        <p:txBody>
          <a:bodyPr vert="horz" lIns="91415" tIns="45708" rIns="91415" bIns="4570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9" y="1"/>
            <a:ext cx="2945658" cy="496332"/>
          </a:xfrm>
          <a:prstGeom prst="rect">
            <a:avLst/>
          </a:prstGeom>
        </p:spPr>
        <p:txBody>
          <a:bodyPr vert="horz" lIns="91415" tIns="45708" rIns="91415" bIns="45708" rtlCol="0"/>
          <a:lstStyle>
            <a:lvl1pPr algn="r">
              <a:defRPr sz="1200"/>
            </a:lvl1pPr>
          </a:lstStyle>
          <a:p>
            <a:fld id="{C3043D6F-30E4-3E4C-AC3E-A3234FFC050D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6" y="9428583"/>
            <a:ext cx="2945658" cy="496332"/>
          </a:xfrm>
          <a:prstGeom prst="rect">
            <a:avLst/>
          </a:prstGeom>
        </p:spPr>
        <p:txBody>
          <a:bodyPr vert="horz" lIns="91415" tIns="45708" rIns="91415" bIns="4570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9" y="9428583"/>
            <a:ext cx="2945658" cy="496332"/>
          </a:xfrm>
          <a:prstGeom prst="rect">
            <a:avLst/>
          </a:prstGeom>
        </p:spPr>
        <p:txBody>
          <a:bodyPr vert="horz" lIns="91415" tIns="45708" rIns="91415" bIns="45708" rtlCol="0" anchor="b"/>
          <a:lstStyle>
            <a:lvl1pPr algn="r">
              <a:defRPr sz="1200"/>
            </a:lvl1pPr>
          </a:lstStyle>
          <a:p>
            <a:fld id="{E3CB515B-C288-C244-805B-BC534E624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74429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" y="1"/>
            <a:ext cx="2945658" cy="496332"/>
          </a:xfrm>
          <a:prstGeom prst="rect">
            <a:avLst/>
          </a:prstGeom>
        </p:spPr>
        <p:txBody>
          <a:bodyPr vert="horz" lIns="91415" tIns="45708" rIns="91415" bIns="4570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9" y="1"/>
            <a:ext cx="2945658" cy="496332"/>
          </a:xfrm>
          <a:prstGeom prst="rect">
            <a:avLst/>
          </a:prstGeom>
        </p:spPr>
        <p:txBody>
          <a:bodyPr vert="horz" lIns="91415" tIns="45708" rIns="91415" bIns="45708" rtlCol="0"/>
          <a:lstStyle>
            <a:lvl1pPr algn="r">
              <a:defRPr sz="1200"/>
            </a:lvl1pPr>
          </a:lstStyle>
          <a:p>
            <a:fld id="{D32A1A97-1C4B-F347-82A4-62D671C419DF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5" tIns="45708" rIns="91415" bIns="4570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8"/>
          </a:xfrm>
          <a:prstGeom prst="rect">
            <a:avLst/>
          </a:prstGeom>
        </p:spPr>
        <p:txBody>
          <a:bodyPr vert="horz" lIns="91415" tIns="45708" rIns="91415" bIns="45708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6" y="9428583"/>
            <a:ext cx="2945658" cy="496332"/>
          </a:xfrm>
          <a:prstGeom prst="rect">
            <a:avLst/>
          </a:prstGeom>
        </p:spPr>
        <p:txBody>
          <a:bodyPr vert="horz" lIns="91415" tIns="45708" rIns="91415" bIns="4570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9" y="9428583"/>
            <a:ext cx="2945658" cy="496332"/>
          </a:xfrm>
          <a:prstGeom prst="rect">
            <a:avLst/>
          </a:prstGeom>
        </p:spPr>
        <p:txBody>
          <a:bodyPr vert="horz" lIns="91415" tIns="45708" rIns="91415" bIns="45708" rtlCol="0" anchor="b"/>
          <a:lstStyle>
            <a:lvl1pPr algn="r">
              <a:defRPr sz="1200"/>
            </a:lvl1pPr>
          </a:lstStyle>
          <a:p>
            <a:fld id="{4DD581B3-48CC-C643-A2B4-12C71C465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79345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08161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  <p:sp>
        <p:nvSpPr>
          <p:cNvPr id="36868" name="Date Placeholder 1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64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064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064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064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064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GB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6881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  <p:sp>
        <p:nvSpPr>
          <p:cNvPr id="38916" name="Date Placeholder 1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64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064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064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064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064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GB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8890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06070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31084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22049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58692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32655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02525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60089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  <p:sp>
        <p:nvSpPr>
          <p:cNvPr id="28676" name="Date Placeholder 1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64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064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064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064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064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GB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3977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  <p:sp>
        <p:nvSpPr>
          <p:cNvPr id="30724" name="Date Placeholder 1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64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064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064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064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064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GB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817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  <p:sp>
        <p:nvSpPr>
          <p:cNvPr id="32772" name="Date Placeholder 1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64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064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064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064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064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GB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1496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  <p:sp>
        <p:nvSpPr>
          <p:cNvPr id="34820" name="Date Placeholder 1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64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064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064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064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064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GB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133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24384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600"/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163"/>
            <a:ext cx="8229600" cy="884237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7244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600"/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163"/>
            <a:ext cx="8229600" cy="884237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57200" y="6019800"/>
            <a:ext cx="8229600" cy="571500"/>
          </a:xfrm>
        </p:spPr>
        <p:txBody>
          <a:bodyPr>
            <a:normAutofit/>
          </a:bodyPr>
          <a:lstStyle>
            <a:lvl1pPr>
              <a:buNone/>
              <a:defRPr sz="18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endParaRPr lang="en-GB" dirty="0" smtClean="0"/>
          </a:p>
        </p:txBody>
      </p:sp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457200" y="1676400"/>
            <a:ext cx="8229600" cy="41910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600"/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2"/>
          </p:nvPr>
        </p:nvSpPr>
        <p:spPr>
          <a:xfrm>
            <a:off x="457200" y="1676400"/>
            <a:ext cx="3962400" cy="419099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600"/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724400" y="1676400"/>
            <a:ext cx="3962400" cy="41910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600"/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1"/>
          </p:nvPr>
        </p:nvSpPr>
        <p:spPr>
          <a:xfrm>
            <a:off x="457200" y="6019800"/>
            <a:ext cx="3962400" cy="571500"/>
          </a:xfrm>
        </p:spPr>
        <p:txBody>
          <a:bodyPr>
            <a:normAutofit/>
          </a:bodyPr>
          <a:lstStyle>
            <a:lvl1pPr>
              <a:buNone/>
              <a:defRPr sz="18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endParaRPr lang="en-GB" dirty="0" smtClean="0"/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4724400" y="6019800"/>
            <a:ext cx="3962400" cy="571500"/>
          </a:xfrm>
        </p:spPr>
        <p:txBody>
          <a:bodyPr>
            <a:normAutofit/>
          </a:bodyPr>
          <a:lstStyle>
            <a:lvl1pPr>
              <a:buNone/>
              <a:defRPr sz="18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endParaRPr lang="en-GB" dirty="0" smtClean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92163"/>
            <a:ext cx="8229600" cy="884237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2"/>
          </p:nvPr>
        </p:nvSpPr>
        <p:spPr>
          <a:xfrm>
            <a:off x="457200" y="2362200"/>
            <a:ext cx="3962400" cy="40005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600"/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3"/>
          </p:nvPr>
        </p:nvSpPr>
        <p:spPr>
          <a:xfrm>
            <a:off x="4724400" y="2362200"/>
            <a:ext cx="3962400" cy="40005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600"/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57200" y="1676400"/>
            <a:ext cx="3962400" cy="533400"/>
          </a:xfrm>
        </p:spPr>
        <p:txBody>
          <a:bodyPr>
            <a:normAutofit/>
          </a:bodyPr>
          <a:lstStyle>
            <a:lvl1pPr>
              <a:buNone/>
              <a:defRPr sz="18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endParaRPr lang="en-GB" dirty="0" smtClean="0"/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4724400" y="1676400"/>
            <a:ext cx="3962400" cy="533400"/>
          </a:xfrm>
        </p:spPr>
        <p:txBody>
          <a:bodyPr>
            <a:normAutofit/>
          </a:bodyPr>
          <a:lstStyle>
            <a:lvl1pPr>
              <a:buNone/>
              <a:defRPr sz="18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endParaRPr lang="en-GB" dirty="0" smtClean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92163"/>
            <a:ext cx="8229600" cy="884237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losing Titl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24384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600"/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8051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604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GB" dirty="0" smtClean="0"/>
              <a:t>Click to add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05000"/>
            <a:ext cx="8229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0" r:id="rId2"/>
    <p:sldLayoutId id="2147483660" r:id="rId3"/>
    <p:sldLayoutId id="2147483657" r:id="rId4"/>
    <p:sldLayoutId id="2147483661" r:id="rId5"/>
    <p:sldLayoutId id="2147483658" r:id="rId6"/>
    <p:sldLayoutId id="2147483662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3000" b="1" i="0" u="none" kern="1200">
          <a:solidFill>
            <a:schemeClr val="tx2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200" b="1" i="0" kern="1200">
          <a:solidFill>
            <a:schemeClr val="tx2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None/>
        <a:defRPr sz="2000" b="1" i="0" kern="1200">
          <a:solidFill>
            <a:schemeClr val="tx2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b="1" i="0" kern="1200">
          <a:solidFill>
            <a:schemeClr val="tx2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700" b="1" i="0" kern="1200">
          <a:solidFill>
            <a:schemeClr val="tx2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b="1" i="0" kern="1200">
          <a:solidFill>
            <a:schemeClr val="tx2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84" y="2852936"/>
            <a:ext cx="8928992" cy="5472606"/>
          </a:xfrm>
        </p:spPr>
        <p:txBody>
          <a:bodyPr>
            <a:normAutofit/>
          </a:bodyPr>
          <a:lstStyle/>
          <a:p>
            <a:pPr marL="0" indent="0">
              <a:lnSpc>
                <a:spcPct val="130000"/>
              </a:lnSpc>
              <a:spcBef>
                <a:spcPts val="600"/>
              </a:spcBef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Growing </a:t>
            </a:r>
            <a:r>
              <a:rPr lang="en-US" sz="2000" dirty="0">
                <a:solidFill>
                  <a:srgbClr val="FF0000"/>
                </a:solidFill>
              </a:rPr>
              <a:t>policy need for data for</a:t>
            </a:r>
            <a:r>
              <a:rPr lang="en-GB" sz="2000" dirty="0">
                <a:solidFill>
                  <a:srgbClr val="FF0000"/>
                </a:solidFill>
              </a:rPr>
              <a:t> functional geographies based </a:t>
            </a:r>
            <a:r>
              <a:rPr lang="en-GB" sz="2000" dirty="0" smtClean="0">
                <a:solidFill>
                  <a:srgbClr val="FF0000"/>
                </a:solidFill>
              </a:rPr>
              <a:t>on LMAs</a:t>
            </a:r>
            <a:endParaRPr lang="en-GB" sz="2000" b="0" dirty="0"/>
          </a:p>
          <a:p>
            <a:pPr>
              <a:buNone/>
            </a:pPr>
            <a:endParaRPr lang="en-GB" altLang="en-US" sz="56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7504" y="908720"/>
            <a:ext cx="9036496" cy="1584176"/>
          </a:xfrm>
        </p:spPr>
        <p:txBody>
          <a:bodyPr>
            <a:normAutofit fontScale="9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2700" dirty="0"/>
              <a:t>Innovative </a:t>
            </a:r>
            <a:r>
              <a:rPr lang="en-GB" sz="2700" dirty="0" smtClean="0"/>
              <a:t>analyses </a:t>
            </a:r>
            <a:r>
              <a:rPr lang="en-GB" sz="2700" dirty="0"/>
              <a:t>of commuting </a:t>
            </a:r>
            <a:r>
              <a:rPr lang="en-GB" sz="2700" dirty="0" smtClean="0"/>
              <a:t>data: </a:t>
            </a:r>
            <a:r>
              <a:rPr lang="en-GB" sz="2700" dirty="0"/>
              <a:t>best practice </a:t>
            </a:r>
            <a:r>
              <a:rPr lang="en-GB" sz="2700" dirty="0" smtClean="0"/>
              <a:t>LMA (labour </a:t>
            </a:r>
            <a:r>
              <a:rPr lang="en-GB" sz="2700" dirty="0"/>
              <a:t>market </a:t>
            </a:r>
            <a:r>
              <a:rPr lang="en-GB" sz="2700" dirty="0" smtClean="0"/>
              <a:t>area) </a:t>
            </a:r>
            <a:r>
              <a:rPr lang="en-GB" sz="2700" dirty="0"/>
              <a:t>definitions </a:t>
            </a:r>
            <a:r>
              <a:rPr lang="en-GB" sz="2700" dirty="0" smtClean="0"/>
              <a:t>for UK &amp; international policy</a:t>
            </a:r>
            <a:br>
              <a:rPr lang="en-GB" sz="2700" dirty="0" smtClean="0"/>
            </a:br>
            <a:r>
              <a:rPr lang="en-GB" sz="1800" dirty="0" smtClean="0"/>
              <a:t> </a:t>
            </a:r>
            <a:r>
              <a:rPr lang="en-GB" sz="2200" i="1" dirty="0">
                <a:solidFill>
                  <a:schemeClr val="tx1"/>
                </a:solidFill>
              </a:rPr>
              <a:t/>
            </a:r>
            <a:br>
              <a:rPr lang="en-GB" sz="2200" i="1" dirty="0">
                <a:solidFill>
                  <a:schemeClr val="tx1"/>
                </a:solidFill>
              </a:rPr>
            </a:br>
            <a:r>
              <a:rPr lang="en-GB" sz="2200" i="1" dirty="0" smtClean="0">
                <a:solidFill>
                  <a:schemeClr val="tx1"/>
                </a:solidFill>
              </a:rPr>
              <a:t>Mike Coombes (CURDS Newcastle University)	Andy Bates (ONS)</a:t>
            </a:r>
            <a:r>
              <a:rPr lang="en-GB" sz="2400" dirty="0"/>
              <a:t/>
            </a:r>
            <a:br>
              <a:rPr lang="en-GB" sz="2400" dirty="0"/>
            </a:br>
            <a:endParaRPr lang="en-GB" sz="2400" i="1" dirty="0"/>
          </a:p>
        </p:txBody>
      </p:sp>
      <p:sp>
        <p:nvSpPr>
          <p:cNvPr id="5" name="Rectangle 4"/>
          <p:cNvSpPr/>
          <p:nvPr/>
        </p:nvSpPr>
        <p:spPr>
          <a:xfrm>
            <a:off x="2123728" y="323364"/>
            <a:ext cx="4176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i="1" dirty="0">
                <a:latin typeface="+mj-lt"/>
              </a:rPr>
              <a:t>Theme: better </a:t>
            </a:r>
            <a:r>
              <a:rPr lang="en-GB" b="1" i="1" dirty="0" err="1">
                <a:latin typeface="+mj-lt"/>
              </a:rPr>
              <a:t>geodata</a:t>
            </a:r>
            <a:r>
              <a:rPr lang="en-GB" b="1" i="1" dirty="0">
                <a:latin typeface="+mj-lt"/>
              </a:rPr>
              <a:t>, better policy</a:t>
            </a:r>
            <a:endParaRPr lang="en-GB" b="1" dirty="0"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267212"/>
            <a:ext cx="1584176" cy="353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00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5" y="836712"/>
            <a:ext cx="9000999" cy="576064"/>
          </a:xfrm>
        </p:spPr>
        <p:txBody>
          <a:bodyPr>
            <a:normAutofit fontScale="90000"/>
          </a:bodyPr>
          <a:lstStyle/>
          <a:p>
            <a:pPr>
              <a:lnSpc>
                <a:spcPct val="1300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Growing </a:t>
            </a:r>
            <a:r>
              <a:rPr lang="en-US" sz="2400" dirty="0">
                <a:solidFill>
                  <a:srgbClr val="FF0000"/>
                </a:solidFill>
              </a:rPr>
              <a:t>policy need </a:t>
            </a:r>
            <a:r>
              <a:rPr lang="en-US" sz="2400" dirty="0"/>
              <a:t>for data </a:t>
            </a:r>
            <a:r>
              <a:rPr lang="en-US" sz="2400" dirty="0" smtClean="0"/>
              <a:t>using ‘</a:t>
            </a:r>
            <a:r>
              <a:rPr lang="en-GB" sz="2400" dirty="0" smtClean="0"/>
              <a:t>functional’ areas like LMAs…</a:t>
            </a:r>
            <a:endParaRPr lang="en-GB" sz="2400" b="0" i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7504" y="1556792"/>
            <a:ext cx="9036496" cy="5184576"/>
          </a:xfrm>
        </p:spPr>
        <p:txBody>
          <a:bodyPr>
            <a:noAutofit/>
          </a:bodyPr>
          <a:lstStyle/>
          <a:p>
            <a:pPr marL="0" indent="0">
              <a:lnSpc>
                <a:spcPct val="130000"/>
              </a:lnSpc>
              <a:spcAft>
                <a:spcPts val="600"/>
              </a:spcAft>
              <a:buNone/>
            </a:pPr>
            <a:r>
              <a:rPr lang="en-GB" sz="1800" dirty="0" smtClean="0"/>
              <a:t>LMAs (labour market areas, such as TTWAs in the UK) are largely ‘self-contained’ 	areas in terms of commuting flows: their boundaries are defined so that they 	contain both the homes and workplaces of most of the local workforce</a:t>
            </a:r>
          </a:p>
          <a:p>
            <a:pPr marL="0" indent="0">
              <a:lnSpc>
                <a:spcPct val="130000"/>
              </a:lnSpc>
              <a:spcAft>
                <a:spcPts val="600"/>
              </a:spcAft>
              <a:buNone/>
            </a:pPr>
            <a:r>
              <a:rPr lang="en-GB" sz="1800" dirty="0" smtClean="0"/>
              <a:t>Many countries </a:t>
            </a:r>
            <a:r>
              <a:rPr lang="en-GB" sz="1800" dirty="0"/>
              <a:t>a</a:t>
            </a:r>
            <a:r>
              <a:rPr lang="en-GB" sz="1800" dirty="0" smtClean="0"/>
              <a:t>nd international bodies use LMAs for research and delivery 	of policies on (un)employment, industrial districts, transport </a:t>
            </a:r>
            <a:r>
              <a:rPr lang="en-GB" sz="1800" dirty="0"/>
              <a:t>and </a:t>
            </a:r>
            <a:r>
              <a:rPr lang="en-GB" sz="1800" dirty="0" smtClean="0"/>
              <a:t>mobility </a:t>
            </a:r>
            <a:r>
              <a:rPr lang="en-GB" sz="1800" dirty="0" err="1" smtClean="0"/>
              <a:t>etc</a:t>
            </a:r>
            <a:endParaRPr lang="en-GB" sz="1800" dirty="0"/>
          </a:p>
          <a:p>
            <a:pPr marL="0" indent="0">
              <a:spcAft>
                <a:spcPts val="600"/>
              </a:spcAft>
              <a:buNone/>
            </a:pPr>
            <a:endParaRPr lang="en-GB" sz="1800" dirty="0" smtClean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5" y="260648"/>
            <a:ext cx="1613594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27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5" y="836712"/>
            <a:ext cx="9000999" cy="576064"/>
          </a:xfrm>
        </p:spPr>
        <p:txBody>
          <a:bodyPr>
            <a:normAutofit fontScale="90000"/>
          </a:bodyPr>
          <a:lstStyle/>
          <a:p>
            <a:pPr>
              <a:lnSpc>
                <a:spcPct val="1300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Growing </a:t>
            </a:r>
            <a:r>
              <a:rPr lang="en-US" sz="2400" dirty="0">
                <a:solidFill>
                  <a:srgbClr val="FF0000"/>
                </a:solidFill>
              </a:rPr>
              <a:t>policy need </a:t>
            </a:r>
            <a:r>
              <a:rPr lang="en-US" sz="2400" dirty="0"/>
              <a:t>for data </a:t>
            </a:r>
            <a:r>
              <a:rPr lang="en-US" sz="2400" dirty="0" smtClean="0"/>
              <a:t>using ‘</a:t>
            </a:r>
            <a:r>
              <a:rPr lang="en-GB" sz="2400" dirty="0" smtClean="0"/>
              <a:t>functional’ areas like LMAs…</a:t>
            </a:r>
            <a:endParaRPr lang="en-GB" sz="2400" b="0" i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7504" y="1556792"/>
            <a:ext cx="9036496" cy="5184576"/>
          </a:xfrm>
        </p:spPr>
        <p:txBody>
          <a:bodyPr>
            <a:noAutofit/>
          </a:bodyPr>
          <a:lstStyle/>
          <a:p>
            <a:pPr marL="0" indent="0">
              <a:lnSpc>
                <a:spcPct val="130000"/>
              </a:lnSpc>
              <a:spcAft>
                <a:spcPts val="600"/>
              </a:spcAft>
              <a:buNone/>
            </a:pPr>
            <a:r>
              <a:rPr lang="en-GB" sz="1800" dirty="0" smtClean="0"/>
              <a:t>LMAs (labour market areas, such as TTWAs in the UK) are largely ‘self-contained’ 	areas in terms of commuting flows: their boundaries are defined so that they 	contain both the homes and workplaces of most of the local workforce</a:t>
            </a:r>
          </a:p>
          <a:p>
            <a:pPr marL="0" indent="0">
              <a:lnSpc>
                <a:spcPct val="130000"/>
              </a:lnSpc>
              <a:spcAft>
                <a:spcPts val="600"/>
              </a:spcAft>
              <a:buNone/>
            </a:pPr>
            <a:r>
              <a:rPr lang="en-GB" sz="1800" dirty="0" smtClean="0"/>
              <a:t>Many countries </a:t>
            </a:r>
            <a:r>
              <a:rPr lang="en-GB" sz="1800" dirty="0"/>
              <a:t>a</a:t>
            </a:r>
            <a:r>
              <a:rPr lang="en-GB" sz="1800" dirty="0" smtClean="0"/>
              <a:t>nd international bodies use LMAs for research and delivery 	of policies on (un)employment, industrial districts, transport </a:t>
            </a:r>
            <a:r>
              <a:rPr lang="en-GB" sz="1800" dirty="0"/>
              <a:t>and </a:t>
            </a:r>
            <a:r>
              <a:rPr lang="en-GB" sz="1800" dirty="0" smtClean="0"/>
              <a:t>mobility </a:t>
            </a:r>
            <a:r>
              <a:rPr lang="en-GB" sz="1800" dirty="0" err="1" smtClean="0"/>
              <a:t>etc</a:t>
            </a:r>
            <a:endParaRPr lang="en-GB" sz="1800" dirty="0"/>
          </a:p>
          <a:p>
            <a:pPr marL="0" indent="0">
              <a:lnSpc>
                <a:spcPct val="130000"/>
              </a:lnSpc>
              <a:spcAft>
                <a:spcPts val="600"/>
              </a:spcAft>
              <a:buNone/>
            </a:pPr>
            <a:r>
              <a:rPr lang="en-GB" sz="1800" dirty="0" smtClean="0"/>
              <a:t>LMAs are superior to </a:t>
            </a:r>
            <a:r>
              <a:rPr lang="en-GB" sz="1800" dirty="0"/>
              <a:t>administrative areas </a:t>
            </a:r>
            <a:r>
              <a:rPr lang="en-GB" sz="1800" dirty="0" smtClean="0"/>
              <a:t>because of the areas’ </a:t>
            </a:r>
            <a:r>
              <a:rPr lang="en-GB" sz="1800" dirty="0" smtClean="0">
                <a:solidFill>
                  <a:srgbClr val="FFC000"/>
                </a:solidFill>
              </a:rPr>
              <a:t>comparability</a:t>
            </a:r>
            <a:r>
              <a:rPr lang="en-GB" sz="1800" dirty="0" smtClean="0"/>
              <a:t> 		due to being defined by </a:t>
            </a:r>
            <a:r>
              <a:rPr lang="en-GB" sz="1800" dirty="0" smtClean="0">
                <a:solidFill>
                  <a:srgbClr val="FFC000"/>
                </a:solidFill>
              </a:rPr>
              <a:t>consistently</a:t>
            </a:r>
            <a:r>
              <a:rPr lang="en-GB" sz="1800" dirty="0" smtClean="0">
                <a:solidFill>
                  <a:srgbClr val="00B0F0"/>
                </a:solidFill>
              </a:rPr>
              <a:t> </a:t>
            </a:r>
            <a:r>
              <a:rPr lang="en-GB" sz="1800" dirty="0" smtClean="0"/>
              <a:t>analysing </a:t>
            </a:r>
            <a:r>
              <a:rPr lang="en-GB" sz="1800" dirty="0" smtClean="0">
                <a:solidFill>
                  <a:srgbClr val="FFC000"/>
                </a:solidFill>
              </a:rPr>
              <a:t>updated</a:t>
            </a:r>
            <a:r>
              <a:rPr lang="en-GB" sz="1800" dirty="0" smtClean="0"/>
              <a:t> commuting data 	with robust methods applied </a:t>
            </a:r>
            <a:r>
              <a:rPr lang="en-GB" sz="1800" dirty="0" smtClean="0">
                <a:solidFill>
                  <a:srgbClr val="FFC000"/>
                </a:solidFill>
              </a:rPr>
              <a:t>transparently </a:t>
            </a:r>
            <a:r>
              <a:rPr lang="en-GB" sz="1800" dirty="0" smtClean="0"/>
              <a:t>in</a:t>
            </a:r>
            <a:r>
              <a:rPr lang="en-GB" sz="1800" dirty="0" smtClean="0">
                <a:solidFill>
                  <a:srgbClr val="002060"/>
                </a:solidFill>
              </a:rPr>
              <a:t> as much </a:t>
            </a:r>
            <a:r>
              <a:rPr lang="en-GB" sz="1800" dirty="0" smtClean="0">
                <a:solidFill>
                  <a:srgbClr val="FFC000"/>
                </a:solidFill>
              </a:rPr>
              <a:t>DETAIL</a:t>
            </a:r>
            <a:r>
              <a:rPr lang="en-GB" sz="1800" dirty="0" smtClean="0">
                <a:solidFill>
                  <a:srgbClr val="002060"/>
                </a:solidFill>
              </a:rPr>
              <a:t> as possible</a:t>
            </a:r>
          </a:p>
          <a:p>
            <a:pPr marL="0" indent="0">
              <a:lnSpc>
                <a:spcPct val="130000"/>
              </a:lnSpc>
              <a:spcAft>
                <a:spcPts val="600"/>
              </a:spcAft>
              <a:buNone/>
            </a:pPr>
            <a:r>
              <a:rPr lang="en-GB" sz="1800" dirty="0" smtClean="0">
                <a:solidFill>
                  <a:srgbClr val="002060"/>
                </a:solidFill>
              </a:rPr>
              <a:t>LMAs can thus meet criteria of </a:t>
            </a:r>
            <a:r>
              <a:rPr lang="en-GB" sz="1800" dirty="0" smtClean="0"/>
              <a:t>European </a:t>
            </a:r>
            <a:r>
              <a:rPr lang="en-GB" sz="1800" dirty="0"/>
              <a:t>Parliament &amp;</a:t>
            </a:r>
            <a:r>
              <a:rPr lang="en-GB" sz="1800" dirty="0" smtClean="0"/>
              <a:t> </a:t>
            </a:r>
            <a:r>
              <a:rPr lang="en-GB" sz="1800" dirty="0"/>
              <a:t>Council </a:t>
            </a:r>
            <a:r>
              <a:rPr lang="en-GB" sz="1800" dirty="0" smtClean="0"/>
              <a:t>(Reg. 1059/2003): 	</a:t>
            </a:r>
            <a:r>
              <a:rPr lang="en-GB" sz="1800" dirty="0" smtClean="0">
                <a:solidFill>
                  <a:schemeClr val="tx2">
                    <a:lumMod val="75000"/>
                  </a:schemeClr>
                </a:solidFill>
              </a:rPr>
              <a:t>“Non-administrative </a:t>
            </a:r>
            <a:r>
              <a:rPr lang="en-GB" sz="1800" dirty="0">
                <a:solidFill>
                  <a:schemeClr val="tx2">
                    <a:lumMod val="75000"/>
                  </a:schemeClr>
                </a:solidFill>
              </a:rPr>
              <a:t>units must reflect economic, </a:t>
            </a:r>
            <a:r>
              <a:rPr lang="en-GB" sz="1800" dirty="0" smtClean="0">
                <a:solidFill>
                  <a:schemeClr val="tx2">
                    <a:lumMod val="75000"/>
                  </a:schemeClr>
                </a:solidFill>
              </a:rPr>
              <a:t>social, historical</a:t>
            </a:r>
            <a:r>
              <a:rPr lang="en-GB" sz="1800" dirty="0">
                <a:solidFill>
                  <a:schemeClr val="tx2">
                    <a:lumMod val="75000"/>
                  </a:schemeClr>
                </a:solidFill>
              </a:rPr>
              <a:t>, cultural, </a:t>
            </a:r>
            <a:r>
              <a:rPr lang="en-GB" sz="1800" dirty="0" smtClean="0">
                <a:solidFill>
                  <a:schemeClr val="tx2">
                    <a:lumMod val="75000"/>
                  </a:schemeClr>
                </a:solidFill>
              </a:rPr>
              <a:t>	geographical </a:t>
            </a:r>
            <a:r>
              <a:rPr lang="en-GB" sz="1800" dirty="0">
                <a:solidFill>
                  <a:schemeClr val="tx2">
                    <a:lumMod val="75000"/>
                  </a:schemeClr>
                </a:solidFill>
              </a:rPr>
              <a:t>or environmental circumstances” </a:t>
            </a:r>
            <a:r>
              <a:rPr lang="en-GB" sz="1800" dirty="0" smtClean="0">
                <a:solidFill>
                  <a:schemeClr val="tx2">
                    <a:lumMod val="75000"/>
                  </a:schemeClr>
                </a:solidFill>
              </a:rPr>
              <a:t>…	“</a:t>
            </a:r>
            <a:r>
              <a:rPr lang="en-GB" sz="1800" dirty="0">
                <a:solidFill>
                  <a:srgbClr val="FFC000"/>
                </a:solidFill>
              </a:rPr>
              <a:t>Comparability</a:t>
            </a:r>
            <a:r>
              <a:rPr lang="en-GB" sz="1800" dirty="0">
                <a:solidFill>
                  <a:schemeClr val="tx2">
                    <a:lumMod val="75000"/>
                  </a:schemeClr>
                </a:solidFill>
              </a:rPr>
              <a:t> of regional </a:t>
            </a:r>
            <a:r>
              <a:rPr lang="en-GB" sz="1800" dirty="0" smtClean="0">
                <a:solidFill>
                  <a:schemeClr val="tx2">
                    <a:lumMod val="75000"/>
                  </a:schemeClr>
                </a:solidFill>
              </a:rPr>
              <a:t>	statistics </a:t>
            </a:r>
            <a:r>
              <a:rPr lang="en-GB" sz="1800" dirty="0">
                <a:solidFill>
                  <a:schemeClr val="tx2">
                    <a:lumMod val="75000"/>
                  </a:schemeClr>
                </a:solidFill>
              </a:rPr>
              <a:t>requires </a:t>
            </a:r>
            <a:r>
              <a:rPr lang="en-GB" sz="1800" dirty="0" smtClean="0">
                <a:solidFill>
                  <a:schemeClr val="tx2">
                    <a:lumMod val="75000"/>
                  </a:schemeClr>
                </a:solidFill>
              </a:rPr>
              <a:t>… </a:t>
            </a:r>
            <a:r>
              <a:rPr lang="en-GB" sz="1800" dirty="0">
                <a:solidFill>
                  <a:schemeClr val="tx2">
                    <a:lumMod val="75000"/>
                  </a:schemeClr>
                </a:solidFill>
              </a:rPr>
              <a:t>“Objective criteria for the </a:t>
            </a:r>
            <a:r>
              <a:rPr lang="en-GB" sz="1800" dirty="0" smtClean="0">
                <a:solidFill>
                  <a:schemeClr val="tx2">
                    <a:lumMod val="75000"/>
                  </a:schemeClr>
                </a:solidFill>
              </a:rPr>
              <a:t>definition </a:t>
            </a:r>
            <a:r>
              <a:rPr lang="en-GB" sz="1800" dirty="0">
                <a:solidFill>
                  <a:schemeClr val="tx2">
                    <a:lumMod val="75000"/>
                  </a:schemeClr>
                </a:solidFill>
              </a:rPr>
              <a:t>of </a:t>
            </a:r>
            <a:r>
              <a:rPr lang="en-GB" sz="1800" dirty="0" smtClean="0">
                <a:solidFill>
                  <a:schemeClr val="tx2">
                    <a:lumMod val="75000"/>
                  </a:schemeClr>
                </a:solidFill>
              </a:rPr>
              <a:t>regions”</a:t>
            </a:r>
            <a:endParaRPr lang="en-GB" sz="18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spcAft>
                <a:spcPts val="600"/>
              </a:spcAft>
              <a:buNone/>
            </a:pPr>
            <a:endParaRPr lang="en-GB" sz="1800" dirty="0" smtClean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5" y="260648"/>
            <a:ext cx="1613594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27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3"/>
          <p:cNvSpPr>
            <a:spLocks noGrp="1"/>
          </p:cNvSpPr>
          <p:nvPr>
            <p:ph type="title"/>
          </p:nvPr>
        </p:nvSpPr>
        <p:spPr>
          <a:xfrm>
            <a:off x="107504" y="777467"/>
            <a:ext cx="9036497" cy="576064"/>
          </a:xfrm>
        </p:spPr>
        <p:txBody>
          <a:bodyPr>
            <a:normAutofit/>
          </a:bodyPr>
          <a:lstStyle/>
          <a:p>
            <a:r>
              <a:rPr lang="en-GB" sz="2400" dirty="0" smtClean="0"/>
              <a:t>LMA definitions need updating as labour markets transform</a:t>
            </a:r>
            <a:endParaRPr lang="en-GB" alt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57770" y="1700808"/>
            <a:ext cx="4678726" cy="331271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7504" y="1319564"/>
            <a:ext cx="8928992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buFontTx/>
              <a:buNone/>
            </a:pPr>
            <a:r>
              <a:rPr lang="en-GB" altLang="en-US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Key </a:t>
            </a:r>
            <a:r>
              <a:rPr lang="en-GB" altLang="en-US" b="1" i="1" u="sng" dirty="0">
                <a:latin typeface="Arial" panose="020B0604020202020204" pitchFamily="34" charset="0"/>
                <a:cs typeface="Arial" panose="020B0604020202020204" pitchFamily="34" charset="0"/>
              </a:rPr>
              <a:t>changes eroding the traditional</a:t>
            </a:r>
            <a:r>
              <a:rPr lang="en-GB" alt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altLang="en-US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  <a:buFontTx/>
              <a:buNone/>
            </a:pPr>
            <a:r>
              <a:rPr lang="en-GB" altLang="en-US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‘working </a:t>
            </a:r>
            <a:r>
              <a:rPr lang="en-GB" altLang="en-US" b="1" i="1" u="sng" dirty="0">
                <a:latin typeface="Arial" panose="020B0604020202020204" pitchFamily="34" charset="0"/>
                <a:cs typeface="Arial" panose="020B0604020202020204" pitchFamily="34" charset="0"/>
              </a:rPr>
              <a:t>week’ model of local LMAs</a:t>
            </a:r>
            <a:endParaRPr lang="en-GB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  <a:buNone/>
            </a:pPr>
            <a:r>
              <a:rPr lang="en-GB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More low pay part-time </a:t>
            </a:r>
            <a:r>
              <a:rPr lang="en-GB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working </a:t>
            </a:r>
          </a:p>
          <a:p>
            <a:pPr>
              <a:lnSpc>
                <a:spcPct val="130000"/>
              </a:lnSpc>
              <a:buNone/>
            </a:pPr>
            <a:r>
              <a:rPr lang="en-GB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Changing work form (</a:t>
            </a:r>
            <a:r>
              <a:rPr lang="en-GB" alt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eg</a:t>
            </a:r>
            <a:r>
              <a:rPr lang="en-GB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. web-based)</a:t>
            </a:r>
          </a:p>
          <a:p>
            <a:pPr>
              <a:lnSpc>
                <a:spcPct val="130000"/>
              </a:lnSpc>
              <a:buNone/>
            </a:pPr>
            <a:r>
              <a:rPr lang="en-GB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Home-working (often part </a:t>
            </a:r>
            <a:r>
              <a:rPr lang="en-GB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weeks)</a:t>
            </a:r>
          </a:p>
          <a:p>
            <a:pPr>
              <a:lnSpc>
                <a:spcPct val="130000"/>
              </a:lnSpc>
              <a:buNone/>
            </a:pPr>
            <a:r>
              <a:rPr lang="en-GB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Fewer commuting trips per week</a:t>
            </a:r>
          </a:p>
          <a:p>
            <a:pPr>
              <a:lnSpc>
                <a:spcPct val="130000"/>
              </a:lnSpc>
              <a:buFontTx/>
              <a:buNone/>
            </a:pPr>
            <a:r>
              <a:rPr lang="en-GB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More high </a:t>
            </a:r>
            <a:r>
              <a:rPr lang="en-GB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paid </a:t>
            </a:r>
            <a:r>
              <a:rPr lang="en-GB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workers, who can </a:t>
            </a:r>
          </a:p>
          <a:p>
            <a:pPr>
              <a:lnSpc>
                <a:spcPct val="130000"/>
              </a:lnSpc>
              <a:buFontTx/>
              <a:buNone/>
            </a:pPr>
            <a:r>
              <a:rPr lang="en-GB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afford </a:t>
            </a:r>
            <a:r>
              <a:rPr lang="en-GB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long commutes</a:t>
            </a:r>
          </a:p>
          <a:p>
            <a:pPr>
              <a:lnSpc>
                <a:spcPct val="130000"/>
              </a:lnSpc>
              <a:buFontTx/>
              <a:buNone/>
            </a:pPr>
            <a:r>
              <a:rPr lang="en-GB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More two-professional households, </a:t>
            </a:r>
            <a:endParaRPr lang="en-GB" alt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  <a:buFontTx/>
              <a:buNone/>
            </a:pPr>
            <a:r>
              <a:rPr lang="en-GB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unable </a:t>
            </a:r>
            <a:r>
              <a:rPr lang="en-GB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to both work locally</a:t>
            </a:r>
          </a:p>
          <a:p>
            <a:pPr>
              <a:lnSpc>
                <a:spcPct val="130000"/>
              </a:lnSpc>
              <a:buFontTx/>
              <a:buNone/>
            </a:pPr>
            <a:endParaRPr lang="en-GB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  <a:buNone/>
            </a:pPr>
            <a:r>
              <a:rPr lang="en-GB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Amid the increasingly diverse commuting flows, growing average commuting distance leads to fewer TTWAs (</a:t>
            </a:r>
            <a:r>
              <a:rPr lang="en-GB" alt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eg</a:t>
            </a:r>
            <a:r>
              <a:rPr lang="en-GB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‘loss’ of Bolton TTWA near to Manchester)</a:t>
            </a:r>
          </a:p>
          <a:p>
            <a:pPr>
              <a:lnSpc>
                <a:spcPct val="130000"/>
              </a:lnSpc>
              <a:buNone/>
            </a:pPr>
            <a:endParaRPr lang="en-GB" alt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  <a:buNone/>
            </a:pPr>
            <a:r>
              <a:rPr lang="en-GB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BUT due to ‘friction </a:t>
            </a:r>
            <a:r>
              <a:rPr lang="en-GB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of distance</a:t>
            </a:r>
            <a:r>
              <a:rPr lang="en-GB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’ </a:t>
            </a:r>
            <a:r>
              <a:rPr lang="en-GB" alt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localised LMA still </a:t>
            </a:r>
            <a:r>
              <a:rPr lang="en-GB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reflect </a:t>
            </a:r>
            <a:r>
              <a:rPr lang="en-GB" altLang="en-US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majority</a:t>
            </a:r>
            <a:r>
              <a:rPr lang="en-GB" alt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behaviour</a:t>
            </a:r>
            <a:endParaRPr lang="en-GB" alt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5" y="188641"/>
            <a:ext cx="1613592" cy="3600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5976" y="5013176"/>
            <a:ext cx="3686175" cy="19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15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695973"/>
            <a:ext cx="6048671" cy="720080"/>
          </a:xfrm>
        </p:spPr>
        <p:txBody>
          <a:bodyPr>
            <a:normAutofit/>
          </a:bodyPr>
          <a:lstStyle/>
          <a:p>
            <a:r>
              <a:rPr lang="en-GB" sz="2400" dirty="0" smtClean="0"/>
              <a:t>Meeting the LMA definition challenge</a:t>
            </a:r>
            <a:endParaRPr lang="en-GB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984" y="1124448"/>
            <a:ext cx="4608512" cy="56275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505" y="1340768"/>
            <a:ext cx="43924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This flow chart is of the </a:t>
            </a:r>
            <a:r>
              <a:rPr lang="en-GB" b="1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CURDS-ONS		"</a:t>
            </a:r>
            <a:r>
              <a:rPr lang="en-GB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TTWA" method which i</a:t>
            </a:r>
            <a:r>
              <a:rPr lang="en-GB" b="1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s the 	result of repeated innovation over	several </a:t>
            </a:r>
            <a:r>
              <a:rPr lang="en-GB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decades of </a:t>
            </a:r>
            <a:r>
              <a:rPr lang="en-GB" b="1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development</a:t>
            </a:r>
          </a:p>
          <a:p>
            <a:endParaRPr lang="en-GB" b="1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  <a:p>
            <a:r>
              <a:rPr lang="en-GB" b="1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Its algorithm implements the concept 	of the local labour market while 	meeting the policy requirement 	that the </a:t>
            </a:r>
            <a:r>
              <a:rPr lang="en-GB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process must be robustly </a:t>
            </a:r>
            <a:r>
              <a:rPr lang="en-GB" b="1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	</a:t>
            </a:r>
            <a:r>
              <a:rPr lang="en-GB" b="1" u="sng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objective</a:t>
            </a:r>
            <a:r>
              <a:rPr lang="en-GB" b="1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 (and so replicable)</a:t>
            </a:r>
            <a:endParaRPr lang="en-GB" b="1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  <a:p>
            <a:endParaRPr lang="en-GB" b="1" dirty="0" smtClean="0">
              <a:solidFill>
                <a:schemeClr val="accent4">
                  <a:lumMod val="75000"/>
                </a:schemeClr>
              </a:solidFill>
              <a:latin typeface="+mj-lt"/>
            </a:endParaRPr>
          </a:p>
          <a:p>
            <a:r>
              <a:rPr lang="en-GB" b="1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The </a:t>
            </a:r>
            <a:r>
              <a:rPr lang="en-GB" b="1" dirty="0" smtClean="0">
                <a:solidFill>
                  <a:srgbClr val="FF0000"/>
                </a:solidFill>
                <a:latin typeface="+mj-lt"/>
              </a:rPr>
              <a:t>transferability</a:t>
            </a:r>
            <a:r>
              <a:rPr lang="en-GB" b="1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 of the procedure 	has been proven by successful		applications to data for different 	times and strongly differing 	countries around the	world</a:t>
            </a:r>
            <a:endParaRPr lang="en-GB" b="1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88640"/>
            <a:ext cx="1613594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86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star_code8000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3525" y="44450"/>
            <a:ext cx="8629650" cy="6107113"/>
          </a:xfrm>
        </p:spPr>
      </p:pic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263525" y="6308725"/>
            <a:ext cx="88804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sz="2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7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 dirty="0">
                <a:solidFill>
                  <a:srgbClr val="0033CC"/>
                </a:solidFill>
              </a:rPr>
              <a:t>8000 ‘</a:t>
            </a:r>
            <a:r>
              <a:rPr lang="en-GB" altLang="en-US" sz="2800" dirty="0" err="1" smtClean="0">
                <a:solidFill>
                  <a:srgbClr val="0033CC"/>
                </a:solidFill>
              </a:rPr>
              <a:t>proto’TTWAs</a:t>
            </a:r>
            <a:r>
              <a:rPr lang="en-GB" altLang="en-US" sz="2800" dirty="0" smtClean="0">
                <a:solidFill>
                  <a:srgbClr val="0033CC"/>
                </a:solidFill>
              </a:rPr>
              <a:t> </a:t>
            </a:r>
            <a:r>
              <a:rPr lang="en-GB" altLang="en-US" sz="1800" dirty="0" smtClean="0">
                <a:solidFill>
                  <a:srgbClr val="0033CC"/>
                </a:solidFill>
              </a:rPr>
              <a:t>(commuting clusters, groups of neighbourhoods)</a:t>
            </a:r>
            <a:endParaRPr lang="en-GB" altLang="en-US" sz="1800" dirty="0">
              <a:solidFill>
                <a:srgbClr val="0033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76256" y="5517232"/>
            <a:ext cx="8640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           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809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star_code40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0"/>
            <a:ext cx="8651875" cy="611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2916238" y="6294438"/>
            <a:ext cx="40338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sz="2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7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>
                <a:solidFill>
                  <a:srgbClr val="0033CC"/>
                </a:solidFill>
              </a:rPr>
              <a:t>4000 ‘proto’TTWAs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76256" y="5445224"/>
            <a:ext cx="8640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           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957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star_code20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0"/>
            <a:ext cx="8651875" cy="611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2555875" y="6237288"/>
            <a:ext cx="45370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sz="2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7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>
                <a:solidFill>
                  <a:srgbClr val="0033CC"/>
                </a:solidFill>
              </a:rPr>
              <a:t>2000 ‘proto’TTWAs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04248" y="5517232"/>
            <a:ext cx="8640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           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655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star_code10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0"/>
            <a:ext cx="8651875" cy="611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2339975" y="6092825"/>
            <a:ext cx="40322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sz="2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7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>
                <a:solidFill>
                  <a:srgbClr val="0033CC"/>
                </a:solidFill>
              </a:rPr>
              <a:t>1000 ‘proto’TTWAs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04248" y="5517232"/>
            <a:ext cx="8640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           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057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star_code5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0"/>
            <a:ext cx="8677275" cy="613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2339975" y="6165850"/>
            <a:ext cx="38877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sz="2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7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>
                <a:solidFill>
                  <a:srgbClr val="0033CC"/>
                </a:solidFill>
              </a:rPr>
              <a:t>500 ‘proto’TTWAs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04248" y="5517232"/>
            <a:ext cx="8640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           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167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star_code2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0"/>
            <a:ext cx="8748713" cy="618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2484438" y="6237288"/>
            <a:ext cx="37433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sz="2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7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>
                <a:solidFill>
                  <a:srgbClr val="0033CC"/>
                </a:solidFill>
              </a:rPr>
              <a:t>250 ‘proto’TTWAs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76256" y="5517232"/>
            <a:ext cx="8640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           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438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84" y="2852936"/>
            <a:ext cx="8928992" cy="5472606"/>
          </a:xfrm>
        </p:spPr>
        <p:txBody>
          <a:bodyPr>
            <a:normAutofit/>
          </a:bodyPr>
          <a:lstStyle/>
          <a:p>
            <a:pPr marL="0" indent="0">
              <a:lnSpc>
                <a:spcPct val="130000"/>
              </a:lnSpc>
              <a:spcBef>
                <a:spcPts val="600"/>
              </a:spcBef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Growing </a:t>
            </a:r>
            <a:r>
              <a:rPr lang="en-US" sz="2000" dirty="0">
                <a:solidFill>
                  <a:srgbClr val="FF0000"/>
                </a:solidFill>
              </a:rPr>
              <a:t>policy need for data for</a:t>
            </a:r>
            <a:r>
              <a:rPr lang="en-GB" sz="2000" dirty="0">
                <a:solidFill>
                  <a:srgbClr val="FF0000"/>
                </a:solidFill>
              </a:rPr>
              <a:t> functional geographies based </a:t>
            </a:r>
            <a:r>
              <a:rPr lang="en-GB" sz="2000" dirty="0" smtClean="0">
                <a:solidFill>
                  <a:srgbClr val="FF0000"/>
                </a:solidFill>
              </a:rPr>
              <a:t>on LMAs </a:t>
            </a:r>
            <a:r>
              <a:rPr lang="en-GB" sz="2000" dirty="0" smtClean="0">
                <a:solidFill>
                  <a:schemeClr val="tx1"/>
                </a:solidFill>
              </a:rPr>
              <a:t>	Need to </a:t>
            </a:r>
            <a:r>
              <a:rPr lang="en-GB" sz="2000" dirty="0" smtClean="0">
                <a:solidFill>
                  <a:srgbClr val="FF0000"/>
                </a:solidFill>
              </a:rPr>
              <a:t>update</a:t>
            </a:r>
            <a:r>
              <a:rPr lang="en-GB" sz="2000" dirty="0" smtClean="0">
                <a:solidFill>
                  <a:schemeClr val="tx1"/>
                </a:solidFill>
              </a:rPr>
              <a:t> LMA definitions as patterns of commuting change</a:t>
            </a:r>
            <a:endParaRPr lang="en-GB" sz="200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GB" sz="2000" b="0" dirty="0"/>
          </a:p>
          <a:p>
            <a:pPr>
              <a:buNone/>
            </a:pPr>
            <a:endParaRPr lang="en-GB" altLang="en-US" sz="56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7504" y="908720"/>
            <a:ext cx="9036496" cy="1584176"/>
          </a:xfrm>
        </p:spPr>
        <p:txBody>
          <a:bodyPr>
            <a:normAutofit fontScale="9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2700" dirty="0"/>
              <a:t>Innovative </a:t>
            </a:r>
            <a:r>
              <a:rPr lang="en-GB" sz="2700" dirty="0" smtClean="0"/>
              <a:t>analyses </a:t>
            </a:r>
            <a:r>
              <a:rPr lang="en-GB" sz="2700" dirty="0"/>
              <a:t>of commuting </a:t>
            </a:r>
            <a:r>
              <a:rPr lang="en-GB" sz="2700" dirty="0" smtClean="0"/>
              <a:t>data: </a:t>
            </a:r>
            <a:r>
              <a:rPr lang="en-GB" sz="2700" dirty="0"/>
              <a:t>best practice </a:t>
            </a:r>
            <a:r>
              <a:rPr lang="en-GB" sz="2700" dirty="0" smtClean="0"/>
              <a:t>LMA (labour </a:t>
            </a:r>
            <a:r>
              <a:rPr lang="en-GB" sz="2700" dirty="0"/>
              <a:t>market </a:t>
            </a:r>
            <a:r>
              <a:rPr lang="en-GB" sz="2700" dirty="0" smtClean="0"/>
              <a:t>area) </a:t>
            </a:r>
            <a:r>
              <a:rPr lang="en-GB" sz="2700" dirty="0"/>
              <a:t>definitions </a:t>
            </a:r>
            <a:r>
              <a:rPr lang="en-GB" sz="2700" dirty="0" smtClean="0"/>
              <a:t>for UK &amp; international policy</a:t>
            </a:r>
            <a:br>
              <a:rPr lang="en-GB" sz="2700" dirty="0" smtClean="0"/>
            </a:br>
            <a:r>
              <a:rPr lang="en-GB" sz="1800" dirty="0" smtClean="0"/>
              <a:t> </a:t>
            </a:r>
            <a:r>
              <a:rPr lang="en-GB" sz="2200" i="1" dirty="0">
                <a:solidFill>
                  <a:schemeClr val="tx1"/>
                </a:solidFill>
              </a:rPr>
              <a:t/>
            </a:r>
            <a:br>
              <a:rPr lang="en-GB" sz="2200" i="1" dirty="0">
                <a:solidFill>
                  <a:schemeClr val="tx1"/>
                </a:solidFill>
              </a:rPr>
            </a:br>
            <a:r>
              <a:rPr lang="en-GB" sz="2200" i="1" dirty="0" smtClean="0">
                <a:solidFill>
                  <a:schemeClr val="tx1"/>
                </a:solidFill>
              </a:rPr>
              <a:t>Mike Coombes (CURDS Newcastle University)	Andy Bates (ONS)</a:t>
            </a:r>
            <a:r>
              <a:rPr lang="en-GB" sz="2400" dirty="0"/>
              <a:t/>
            </a:r>
            <a:br>
              <a:rPr lang="en-GB" sz="2400" dirty="0"/>
            </a:br>
            <a:endParaRPr lang="en-GB" sz="2400" i="1" dirty="0"/>
          </a:p>
        </p:txBody>
      </p:sp>
      <p:sp>
        <p:nvSpPr>
          <p:cNvPr id="5" name="Rectangle 4"/>
          <p:cNvSpPr/>
          <p:nvPr/>
        </p:nvSpPr>
        <p:spPr>
          <a:xfrm>
            <a:off x="2123728" y="323364"/>
            <a:ext cx="4176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i="1" dirty="0">
                <a:latin typeface="+mj-lt"/>
              </a:rPr>
              <a:t>Theme: better </a:t>
            </a:r>
            <a:r>
              <a:rPr lang="en-GB" b="1" i="1" dirty="0" err="1">
                <a:latin typeface="+mj-lt"/>
              </a:rPr>
              <a:t>geodata</a:t>
            </a:r>
            <a:r>
              <a:rPr lang="en-GB" b="1" i="1" dirty="0">
                <a:latin typeface="+mj-lt"/>
              </a:rPr>
              <a:t>, better policy</a:t>
            </a:r>
            <a:endParaRPr lang="en-GB" b="1" dirty="0"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267212"/>
            <a:ext cx="1584176" cy="353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71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0800000" flipV="1">
            <a:off x="179512" y="836711"/>
            <a:ext cx="8856984" cy="1008113"/>
          </a:xfrm>
        </p:spPr>
        <p:txBody>
          <a:bodyPr>
            <a:noAutofit/>
          </a:bodyPr>
          <a:lstStyle/>
          <a:p>
            <a:r>
              <a:rPr lang="en-GB" sz="2400" u="sng" dirty="0">
                <a:solidFill>
                  <a:schemeClr val="tx1"/>
                </a:solidFill>
              </a:rPr>
              <a:t>Key messages from </a:t>
            </a:r>
            <a:r>
              <a:rPr lang="en-GB" sz="2400" u="sng" dirty="0" smtClean="0">
                <a:solidFill>
                  <a:schemeClr val="tx1"/>
                </a:solidFill>
              </a:rPr>
              <a:t>40 years </a:t>
            </a:r>
            <a:r>
              <a:rPr lang="en-GB" sz="2400" u="sng" dirty="0">
                <a:solidFill>
                  <a:schemeClr val="tx1"/>
                </a:solidFill>
              </a:rPr>
              <a:t>of creating </a:t>
            </a:r>
            <a:r>
              <a:rPr lang="en-GB" sz="2400" u="sng" dirty="0" smtClean="0">
                <a:solidFill>
                  <a:schemeClr val="tx1"/>
                </a:solidFill>
              </a:rPr>
              <a:t>the internationally-</a:t>
            </a:r>
            <a:r>
              <a:rPr lang="en-GB" sz="2400" dirty="0" smtClean="0">
                <a:solidFill>
                  <a:schemeClr val="tx1"/>
                </a:solidFill>
              </a:rPr>
              <a:t>	</a:t>
            </a:r>
            <a:r>
              <a:rPr lang="en-GB" sz="2400" u="sng" dirty="0" smtClean="0">
                <a:solidFill>
                  <a:schemeClr val="tx1"/>
                </a:solidFill>
              </a:rPr>
              <a:t>adopted method </a:t>
            </a:r>
            <a:r>
              <a:rPr lang="en-GB" sz="2400" u="sng" dirty="0">
                <a:solidFill>
                  <a:schemeClr val="tx1"/>
                </a:solidFill>
              </a:rPr>
              <a:t>to define LMAs for statistics and policy</a:t>
            </a:r>
            <a:r>
              <a:rPr lang="en-GB" sz="3200" u="sng" dirty="0">
                <a:solidFill>
                  <a:schemeClr val="tx1"/>
                </a:solidFill>
              </a:rPr>
              <a:t/>
            </a:r>
            <a:br>
              <a:rPr lang="en-GB" sz="3200" u="sng" dirty="0">
                <a:solidFill>
                  <a:schemeClr val="tx1"/>
                </a:solidFill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844825"/>
            <a:ext cx="9036496" cy="4752527"/>
          </a:xfrm>
        </p:spPr>
        <p:txBody>
          <a:bodyPr>
            <a:noAutofit/>
          </a:bodyPr>
          <a:lstStyle/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en-GB" sz="1800" dirty="0" smtClean="0"/>
              <a:t>The best method results from </a:t>
            </a:r>
            <a:r>
              <a:rPr lang="en-GB" sz="1800" dirty="0" smtClean="0">
                <a:solidFill>
                  <a:srgbClr val="FF0000"/>
                </a:solidFill>
              </a:rPr>
              <a:t>exposure to policy needs </a:t>
            </a:r>
            <a:r>
              <a:rPr lang="en-GB" sz="1800" dirty="0" smtClean="0"/>
              <a:t>and </a:t>
            </a:r>
            <a:r>
              <a:rPr lang="en-GB" sz="1800" dirty="0" smtClean="0">
                <a:solidFill>
                  <a:srgbClr val="FF0000"/>
                </a:solidFill>
              </a:rPr>
              <a:t>repeated innovation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endParaRPr lang="en-GB" sz="1800" dirty="0" smtClean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5" y="251145"/>
            <a:ext cx="1656184" cy="36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48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0800000" flipV="1">
            <a:off x="179512" y="836711"/>
            <a:ext cx="8856984" cy="1008113"/>
          </a:xfrm>
        </p:spPr>
        <p:txBody>
          <a:bodyPr>
            <a:noAutofit/>
          </a:bodyPr>
          <a:lstStyle/>
          <a:p>
            <a:r>
              <a:rPr lang="en-GB" sz="2400" u="sng" dirty="0">
                <a:solidFill>
                  <a:schemeClr val="tx1"/>
                </a:solidFill>
              </a:rPr>
              <a:t>Key messages from </a:t>
            </a:r>
            <a:r>
              <a:rPr lang="en-GB" sz="2400" u="sng" dirty="0" smtClean="0">
                <a:solidFill>
                  <a:schemeClr val="tx1"/>
                </a:solidFill>
              </a:rPr>
              <a:t>40 years </a:t>
            </a:r>
            <a:r>
              <a:rPr lang="en-GB" sz="2400" u="sng" dirty="0">
                <a:solidFill>
                  <a:schemeClr val="tx1"/>
                </a:solidFill>
              </a:rPr>
              <a:t>of creating </a:t>
            </a:r>
            <a:r>
              <a:rPr lang="en-GB" sz="2400" u="sng" dirty="0" smtClean="0">
                <a:solidFill>
                  <a:schemeClr val="tx1"/>
                </a:solidFill>
              </a:rPr>
              <a:t>the internationally-</a:t>
            </a:r>
            <a:r>
              <a:rPr lang="en-GB" sz="2400" dirty="0" smtClean="0">
                <a:solidFill>
                  <a:schemeClr val="tx1"/>
                </a:solidFill>
              </a:rPr>
              <a:t>	</a:t>
            </a:r>
            <a:r>
              <a:rPr lang="en-GB" sz="2400" u="sng" dirty="0" smtClean="0">
                <a:solidFill>
                  <a:schemeClr val="tx1"/>
                </a:solidFill>
              </a:rPr>
              <a:t>adopted method </a:t>
            </a:r>
            <a:r>
              <a:rPr lang="en-GB" sz="2400" u="sng" dirty="0">
                <a:solidFill>
                  <a:schemeClr val="tx1"/>
                </a:solidFill>
              </a:rPr>
              <a:t>to define LMAs for statistics and policy</a:t>
            </a:r>
            <a:r>
              <a:rPr lang="en-GB" sz="3200" u="sng" dirty="0">
                <a:solidFill>
                  <a:schemeClr val="tx1"/>
                </a:solidFill>
              </a:rPr>
              <a:t/>
            </a:r>
            <a:br>
              <a:rPr lang="en-GB" sz="3200" u="sng" dirty="0">
                <a:solidFill>
                  <a:schemeClr val="tx1"/>
                </a:solidFill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844825"/>
            <a:ext cx="9036496" cy="4752527"/>
          </a:xfrm>
        </p:spPr>
        <p:txBody>
          <a:bodyPr>
            <a:noAutofit/>
          </a:bodyPr>
          <a:lstStyle/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en-GB" sz="1800" dirty="0" smtClean="0"/>
              <a:t>The best method results from </a:t>
            </a:r>
            <a:r>
              <a:rPr lang="en-GB" sz="1800" dirty="0" smtClean="0">
                <a:solidFill>
                  <a:srgbClr val="FF0000"/>
                </a:solidFill>
              </a:rPr>
              <a:t>exposure to policy needs </a:t>
            </a:r>
            <a:r>
              <a:rPr lang="en-GB" sz="1800" dirty="0" smtClean="0"/>
              <a:t>and </a:t>
            </a:r>
            <a:r>
              <a:rPr lang="en-GB" sz="1800" dirty="0" smtClean="0">
                <a:solidFill>
                  <a:srgbClr val="FF0000"/>
                </a:solidFill>
              </a:rPr>
              <a:t>repeated innovation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endParaRPr lang="en-GB" sz="1800" dirty="0" smtClean="0">
              <a:solidFill>
                <a:srgbClr val="FF0000"/>
              </a:solidFill>
            </a:endParaRP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en-GB" sz="1800" dirty="0" smtClean="0"/>
              <a:t>Successive </a:t>
            </a:r>
            <a:r>
              <a:rPr lang="en-GB" sz="1800" dirty="0" smtClean="0">
                <a:solidFill>
                  <a:srgbClr val="FF0000"/>
                </a:solidFill>
              </a:rPr>
              <a:t>collaborative projects </a:t>
            </a:r>
            <a:r>
              <a:rPr lang="en-GB" sz="1800" dirty="0" smtClean="0"/>
              <a:t>between the National Statistical Institute ONS 	 (and predecessors) and academics has built trust and ‘collective memory’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en-GB" sz="1800" dirty="0" smtClean="0"/>
              <a:t>ONS ensure </a:t>
            </a:r>
            <a:r>
              <a:rPr lang="en-GB" sz="1800" dirty="0" smtClean="0">
                <a:solidFill>
                  <a:srgbClr val="FF0000"/>
                </a:solidFill>
              </a:rPr>
              <a:t>statistical rigour </a:t>
            </a:r>
            <a:r>
              <a:rPr lang="en-GB" sz="1800" dirty="0" smtClean="0"/>
              <a:t>and provide </a:t>
            </a:r>
            <a:r>
              <a:rPr lang="en-GB" sz="1800" dirty="0" smtClean="0">
                <a:solidFill>
                  <a:srgbClr val="FF0000"/>
                </a:solidFill>
              </a:rPr>
              <a:t>policy sensitivity 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en-GB" sz="1800" dirty="0" smtClean="0"/>
              <a:t>Academics bring learning from </a:t>
            </a:r>
            <a:r>
              <a:rPr lang="en-GB" sz="1800" dirty="0" smtClean="0">
                <a:solidFill>
                  <a:srgbClr val="FF0000"/>
                </a:solidFill>
              </a:rPr>
              <a:t>sustained engagement in debates </a:t>
            </a:r>
            <a:r>
              <a:rPr lang="en-GB" sz="1800" dirty="0" smtClean="0"/>
              <a:t>on methods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5" y="251145"/>
            <a:ext cx="1656184" cy="36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58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0800000" flipV="1">
            <a:off x="179512" y="836711"/>
            <a:ext cx="8856984" cy="1008113"/>
          </a:xfrm>
        </p:spPr>
        <p:txBody>
          <a:bodyPr>
            <a:noAutofit/>
          </a:bodyPr>
          <a:lstStyle/>
          <a:p>
            <a:r>
              <a:rPr lang="en-GB" sz="2400" u="sng" dirty="0">
                <a:solidFill>
                  <a:schemeClr val="tx1"/>
                </a:solidFill>
              </a:rPr>
              <a:t>Key messages from </a:t>
            </a:r>
            <a:r>
              <a:rPr lang="en-GB" sz="2400" u="sng" dirty="0" smtClean="0">
                <a:solidFill>
                  <a:schemeClr val="tx1"/>
                </a:solidFill>
              </a:rPr>
              <a:t>40 years </a:t>
            </a:r>
            <a:r>
              <a:rPr lang="en-GB" sz="2400" u="sng" dirty="0">
                <a:solidFill>
                  <a:schemeClr val="tx1"/>
                </a:solidFill>
              </a:rPr>
              <a:t>of creating </a:t>
            </a:r>
            <a:r>
              <a:rPr lang="en-GB" sz="2400" u="sng" dirty="0" smtClean="0">
                <a:solidFill>
                  <a:schemeClr val="tx1"/>
                </a:solidFill>
              </a:rPr>
              <a:t>the internationally-</a:t>
            </a:r>
            <a:r>
              <a:rPr lang="en-GB" sz="2400" dirty="0" smtClean="0">
                <a:solidFill>
                  <a:schemeClr val="tx1"/>
                </a:solidFill>
              </a:rPr>
              <a:t>	</a:t>
            </a:r>
            <a:r>
              <a:rPr lang="en-GB" sz="2400" u="sng" dirty="0" smtClean="0">
                <a:solidFill>
                  <a:schemeClr val="tx1"/>
                </a:solidFill>
              </a:rPr>
              <a:t>adopted method </a:t>
            </a:r>
            <a:r>
              <a:rPr lang="en-GB" sz="2400" u="sng" dirty="0">
                <a:solidFill>
                  <a:schemeClr val="tx1"/>
                </a:solidFill>
              </a:rPr>
              <a:t>to define LMAs for statistics and policy</a:t>
            </a:r>
            <a:r>
              <a:rPr lang="en-GB" sz="3200" u="sng" dirty="0">
                <a:solidFill>
                  <a:schemeClr val="tx1"/>
                </a:solidFill>
              </a:rPr>
              <a:t/>
            </a:r>
            <a:br>
              <a:rPr lang="en-GB" sz="3200" u="sng" dirty="0">
                <a:solidFill>
                  <a:schemeClr val="tx1"/>
                </a:solidFill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844825"/>
            <a:ext cx="9036496" cy="4752527"/>
          </a:xfrm>
        </p:spPr>
        <p:txBody>
          <a:bodyPr>
            <a:noAutofit/>
          </a:bodyPr>
          <a:lstStyle/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en-GB" sz="1800" dirty="0" smtClean="0"/>
              <a:t>The best method results from </a:t>
            </a:r>
            <a:r>
              <a:rPr lang="en-GB" sz="1800" dirty="0" smtClean="0">
                <a:solidFill>
                  <a:srgbClr val="FF0000"/>
                </a:solidFill>
              </a:rPr>
              <a:t>exposure to policy needs </a:t>
            </a:r>
            <a:r>
              <a:rPr lang="en-GB" sz="1800" dirty="0" smtClean="0"/>
              <a:t>and </a:t>
            </a:r>
            <a:r>
              <a:rPr lang="en-GB" sz="1800" dirty="0" smtClean="0">
                <a:solidFill>
                  <a:srgbClr val="FF0000"/>
                </a:solidFill>
              </a:rPr>
              <a:t>repeated innovation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endParaRPr lang="en-GB" sz="1800" dirty="0" smtClean="0">
              <a:solidFill>
                <a:srgbClr val="FF0000"/>
              </a:solidFill>
            </a:endParaRP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en-GB" sz="1800" dirty="0" smtClean="0"/>
              <a:t>Successive </a:t>
            </a:r>
            <a:r>
              <a:rPr lang="en-GB" sz="1800" dirty="0" smtClean="0">
                <a:solidFill>
                  <a:srgbClr val="FF0000"/>
                </a:solidFill>
              </a:rPr>
              <a:t>collaborative projects </a:t>
            </a:r>
            <a:r>
              <a:rPr lang="en-GB" sz="1800" dirty="0" smtClean="0"/>
              <a:t>between the National Statistical Institute ONS 	</a:t>
            </a:r>
            <a:r>
              <a:rPr lang="en-GB" sz="1800" dirty="0"/>
              <a:t> (and predecessors) </a:t>
            </a:r>
            <a:r>
              <a:rPr lang="en-GB" sz="1800" dirty="0" smtClean="0"/>
              <a:t>and academics has built trust and ‘collective memory’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en-GB" sz="1800" dirty="0" smtClean="0"/>
              <a:t>ONS ensure </a:t>
            </a:r>
            <a:r>
              <a:rPr lang="en-GB" sz="1800" dirty="0" smtClean="0">
                <a:solidFill>
                  <a:srgbClr val="FF0000"/>
                </a:solidFill>
              </a:rPr>
              <a:t>statistical rigour </a:t>
            </a:r>
            <a:r>
              <a:rPr lang="en-GB" sz="1800" dirty="0" smtClean="0"/>
              <a:t>and provide </a:t>
            </a:r>
            <a:r>
              <a:rPr lang="en-GB" sz="1800" dirty="0" smtClean="0">
                <a:solidFill>
                  <a:srgbClr val="FF0000"/>
                </a:solidFill>
              </a:rPr>
              <a:t>policy sensitivity 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en-GB" sz="1800" dirty="0" smtClean="0"/>
              <a:t>Academics bring learning from </a:t>
            </a:r>
            <a:r>
              <a:rPr lang="en-GB" sz="1800" dirty="0" smtClean="0">
                <a:solidFill>
                  <a:srgbClr val="FF0000"/>
                </a:solidFill>
              </a:rPr>
              <a:t>sustained engagement in debates </a:t>
            </a:r>
            <a:r>
              <a:rPr lang="en-GB" sz="1800" dirty="0" smtClean="0"/>
              <a:t>on methods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endParaRPr lang="en-GB" sz="1800" dirty="0" smtClean="0"/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en-GB" sz="1800" dirty="0" smtClean="0"/>
              <a:t>The result is a </a:t>
            </a:r>
            <a:r>
              <a:rPr lang="en-GB" sz="1800" dirty="0"/>
              <a:t>flexible and partially self-optimising algorithm </a:t>
            </a:r>
            <a:r>
              <a:rPr lang="en-GB" sz="1800" dirty="0" smtClean="0"/>
              <a:t>which Eurostat 		identified </a:t>
            </a:r>
            <a:r>
              <a:rPr lang="en-GB" sz="1800" dirty="0"/>
              <a:t>as </a:t>
            </a:r>
            <a:r>
              <a:rPr lang="en-GB" sz="1800" dirty="0" smtClean="0"/>
              <a:t>‘</a:t>
            </a:r>
            <a:r>
              <a:rPr lang="en-GB" sz="1800" dirty="0"/>
              <a:t>best practice’ for </a:t>
            </a:r>
            <a:r>
              <a:rPr lang="en-GB" sz="1800" dirty="0" smtClean="0"/>
              <a:t>defining policy-relevant LMAs which due to its	transferability makes possible ‘harmonised’ LMA definitions internationally</a:t>
            </a:r>
            <a:endParaRPr lang="en-GB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5" y="251145"/>
            <a:ext cx="1656184" cy="36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67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84" y="2852936"/>
            <a:ext cx="8928992" cy="5472606"/>
          </a:xfrm>
        </p:spPr>
        <p:txBody>
          <a:bodyPr>
            <a:normAutofit/>
          </a:bodyPr>
          <a:lstStyle/>
          <a:p>
            <a:pPr marL="0" indent="0">
              <a:lnSpc>
                <a:spcPct val="130000"/>
              </a:lnSpc>
              <a:spcBef>
                <a:spcPts val="600"/>
              </a:spcBef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Growing </a:t>
            </a:r>
            <a:r>
              <a:rPr lang="en-US" sz="2000" dirty="0">
                <a:solidFill>
                  <a:srgbClr val="FF0000"/>
                </a:solidFill>
              </a:rPr>
              <a:t>policy need for data for</a:t>
            </a:r>
            <a:r>
              <a:rPr lang="en-GB" sz="2000" dirty="0">
                <a:solidFill>
                  <a:srgbClr val="FF0000"/>
                </a:solidFill>
              </a:rPr>
              <a:t> functional geographies based </a:t>
            </a:r>
            <a:r>
              <a:rPr lang="en-GB" sz="2000" dirty="0" smtClean="0">
                <a:solidFill>
                  <a:srgbClr val="FF0000"/>
                </a:solidFill>
              </a:rPr>
              <a:t>on LMAs </a:t>
            </a:r>
            <a:r>
              <a:rPr lang="en-GB" sz="2000" dirty="0" smtClean="0">
                <a:solidFill>
                  <a:schemeClr val="tx1"/>
                </a:solidFill>
              </a:rPr>
              <a:t>	Need to </a:t>
            </a:r>
            <a:r>
              <a:rPr lang="en-GB" sz="2000" dirty="0" smtClean="0">
                <a:solidFill>
                  <a:srgbClr val="FF0000"/>
                </a:solidFill>
              </a:rPr>
              <a:t>update</a:t>
            </a:r>
            <a:r>
              <a:rPr lang="en-GB" sz="2000" dirty="0" smtClean="0">
                <a:solidFill>
                  <a:schemeClr val="tx1"/>
                </a:solidFill>
              </a:rPr>
              <a:t> LMA definitions as patterns of commuting change</a:t>
            </a:r>
            <a:endParaRPr lang="en-GB" sz="2000" dirty="0">
              <a:solidFill>
                <a:schemeClr val="tx1"/>
              </a:solidFill>
            </a:endParaRPr>
          </a:p>
          <a:p>
            <a:pPr marL="0" indent="0">
              <a:lnSpc>
                <a:spcPct val="130000"/>
              </a:lnSpc>
              <a:spcBef>
                <a:spcPts val="600"/>
              </a:spcBef>
              <a:buNone/>
            </a:pPr>
            <a:r>
              <a:rPr lang="en-GB" sz="2000" dirty="0" smtClean="0">
                <a:solidFill>
                  <a:schemeClr val="tx1"/>
                </a:solidFill>
              </a:rPr>
              <a:t>Method to </a:t>
            </a:r>
            <a:r>
              <a:rPr lang="pl-PL" sz="2000" dirty="0" smtClean="0">
                <a:solidFill>
                  <a:schemeClr val="tx1"/>
                </a:solidFill>
              </a:rPr>
              <a:t>define</a:t>
            </a:r>
            <a:r>
              <a:rPr lang="en-GB" sz="2000" dirty="0" smtClean="0">
                <a:solidFill>
                  <a:schemeClr val="tx1"/>
                </a:solidFill>
              </a:rPr>
              <a:t> LMAs needs to be based on the </a:t>
            </a:r>
            <a:r>
              <a:rPr lang="en-GB" sz="2000" dirty="0" smtClean="0">
                <a:solidFill>
                  <a:srgbClr val="FF0000"/>
                </a:solidFill>
              </a:rPr>
              <a:t>concept of the LMA </a:t>
            </a:r>
          </a:p>
          <a:p>
            <a:pPr marL="0" indent="0">
              <a:lnSpc>
                <a:spcPct val="130000"/>
              </a:lnSpc>
              <a:spcBef>
                <a:spcPts val="600"/>
              </a:spcBef>
              <a:buNone/>
            </a:pPr>
            <a:r>
              <a:rPr lang="en-GB" sz="2000" dirty="0">
                <a:solidFill>
                  <a:schemeClr val="tx1"/>
                </a:solidFill>
              </a:rPr>
              <a:t>	</a:t>
            </a:r>
            <a:endParaRPr lang="en-GB" sz="2000" b="0" dirty="0"/>
          </a:p>
          <a:p>
            <a:pPr>
              <a:buNone/>
            </a:pPr>
            <a:endParaRPr lang="en-GB" altLang="en-US" sz="56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7504" y="908720"/>
            <a:ext cx="9036496" cy="1584176"/>
          </a:xfrm>
        </p:spPr>
        <p:txBody>
          <a:bodyPr>
            <a:normAutofit fontScale="9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2700" dirty="0"/>
              <a:t>Innovative </a:t>
            </a:r>
            <a:r>
              <a:rPr lang="en-GB" sz="2700" dirty="0" smtClean="0"/>
              <a:t>analyses </a:t>
            </a:r>
            <a:r>
              <a:rPr lang="en-GB" sz="2700" dirty="0"/>
              <a:t>of commuting </a:t>
            </a:r>
            <a:r>
              <a:rPr lang="en-GB" sz="2700" dirty="0" smtClean="0"/>
              <a:t>data: </a:t>
            </a:r>
            <a:r>
              <a:rPr lang="en-GB" sz="2700" dirty="0"/>
              <a:t>best practice </a:t>
            </a:r>
            <a:r>
              <a:rPr lang="en-GB" sz="2700" dirty="0" smtClean="0"/>
              <a:t>LMA (labour </a:t>
            </a:r>
            <a:r>
              <a:rPr lang="en-GB" sz="2700" dirty="0"/>
              <a:t>market </a:t>
            </a:r>
            <a:r>
              <a:rPr lang="en-GB" sz="2700" dirty="0" smtClean="0"/>
              <a:t>area) </a:t>
            </a:r>
            <a:r>
              <a:rPr lang="en-GB" sz="2700" dirty="0"/>
              <a:t>definitions </a:t>
            </a:r>
            <a:r>
              <a:rPr lang="en-GB" sz="2700" dirty="0" smtClean="0"/>
              <a:t>for UK &amp; international policy</a:t>
            </a:r>
            <a:br>
              <a:rPr lang="en-GB" sz="2700" dirty="0" smtClean="0"/>
            </a:br>
            <a:r>
              <a:rPr lang="en-GB" sz="1800" dirty="0" smtClean="0"/>
              <a:t> </a:t>
            </a:r>
            <a:r>
              <a:rPr lang="en-GB" sz="2200" i="1" dirty="0">
                <a:solidFill>
                  <a:schemeClr val="tx1"/>
                </a:solidFill>
              </a:rPr>
              <a:t/>
            </a:r>
            <a:br>
              <a:rPr lang="en-GB" sz="2200" i="1" dirty="0">
                <a:solidFill>
                  <a:schemeClr val="tx1"/>
                </a:solidFill>
              </a:rPr>
            </a:br>
            <a:r>
              <a:rPr lang="en-GB" sz="2200" i="1" dirty="0" smtClean="0">
                <a:solidFill>
                  <a:schemeClr val="tx1"/>
                </a:solidFill>
              </a:rPr>
              <a:t>Mike Coombes (CURDS Newcastle University)	Andy Bates (ONS)</a:t>
            </a:r>
            <a:r>
              <a:rPr lang="en-GB" sz="2400" dirty="0"/>
              <a:t/>
            </a:r>
            <a:br>
              <a:rPr lang="en-GB" sz="2400" dirty="0"/>
            </a:br>
            <a:endParaRPr lang="en-GB" sz="2400" i="1" dirty="0"/>
          </a:p>
        </p:txBody>
      </p:sp>
      <p:sp>
        <p:nvSpPr>
          <p:cNvPr id="5" name="Rectangle 4"/>
          <p:cNvSpPr/>
          <p:nvPr/>
        </p:nvSpPr>
        <p:spPr>
          <a:xfrm>
            <a:off x="2123728" y="323364"/>
            <a:ext cx="4176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i="1" dirty="0">
                <a:latin typeface="+mj-lt"/>
              </a:rPr>
              <a:t>Theme: better </a:t>
            </a:r>
            <a:r>
              <a:rPr lang="en-GB" b="1" i="1" dirty="0" err="1">
                <a:latin typeface="+mj-lt"/>
              </a:rPr>
              <a:t>geodata</a:t>
            </a:r>
            <a:r>
              <a:rPr lang="en-GB" b="1" i="1" dirty="0">
                <a:latin typeface="+mj-lt"/>
              </a:rPr>
              <a:t>, better policy</a:t>
            </a:r>
            <a:endParaRPr lang="en-GB" b="1" dirty="0"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267212"/>
            <a:ext cx="1584176" cy="353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68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84" y="2852936"/>
            <a:ext cx="8928992" cy="5472606"/>
          </a:xfrm>
        </p:spPr>
        <p:txBody>
          <a:bodyPr>
            <a:normAutofit/>
          </a:bodyPr>
          <a:lstStyle/>
          <a:p>
            <a:pPr marL="0" indent="0">
              <a:lnSpc>
                <a:spcPct val="130000"/>
              </a:lnSpc>
              <a:spcBef>
                <a:spcPts val="600"/>
              </a:spcBef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Growing </a:t>
            </a:r>
            <a:r>
              <a:rPr lang="en-US" sz="2000" dirty="0">
                <a:solidFill>
                  <a:srgbClr val="FF0000"/>
                </a:solidFill>
              </a:rPr>
              <a:t>policy need for data for</a:t>
            </a:r>
            <a:r>
              <a:rPr lang="en-GB" sz="2000" dirty="0">
                <a:solidFill>
                  <a:srgbClr val="FF0000"/>
                </a:solidFill>
              </a:rPr>
              <a:t> functional geographies based </a:t>
            </a:r>
            <a:r>
              <a:rPr lang="en-GB" sz="2000" dirty="0" smtClean="0">
                <a:solidFill>
                  <a:srgbClr val="FF0000"/>
                </a:solidFill>
              </a:rPr>
              <a:t>on LMAs </a:t>
            </a:r>
            <a:r>
              <a:rPr lang="en-GB" sz="2000" dirty="0" smtClean="0">
                <a:solidFill>
                  <a:schemeClr val="tx1"/>
                </a:solidFill>
              </a:rPr>
              <a:t>	Need to </a:t>
            </a:r>
            <a:r>
              <a:rPr lang="en-GB" sz="2000" dirty="0" smtClean="0">
                <a:solidFill>
                  <a:srgbClr val="FF0000"/>
                </a:solidFill>
              </a:rPr>
              <a:t>update</a:t>
            </a:r>
            <a:r>
              <a:rPr lang="en-GB" sz="2000" dirty="0" smtClean="0">
                <a:solidFill>
                  <a:schemeClr val="tx1"/>
                </a:solidFill>
              </a:rPr>
              <a:t> LMA definitions as patterns of commuting change</a:t>
            </a:r>
            <a:endParaRPr lang="en-GB" sz="2000" dirty="0">
              <a:solidFill>
                <a:schemeClr val="tx1"/>
              </a:solidFill>
            </a:endParaRPr>
          </a:p>
          <a:p>
            <a:pPr marL="0" indent="0">
              <a:lnSpc>
                <a:spcPct val="130000"/>
              </a:lnSpc>
              <a:spcBef>
                <a:spcPts val="600"/>
              </a:spcBef>
              <a:buNone/>
            </a:pPr>
            <a:r>
              <a:rPr lang="en-GB" sz="2000" dirty="0" smtClean="0">
                <a:solidFill>
                  <a:schemeClr val="tx1"/>
                </a:solidFill>
              </a:rPr>
              <a:t>Method to </a:t>
            </a:r>
            <a:r>
              <a:rPr lang="pl-PL" sz="2000" dirty="0" smtClean="0">
                <a:solidFill>
                  <a:schemeClr val="tx1"/>
                </a:solidFill>
              </a:rPr>
              <a:t>define</a:t>
            </a:r>
            <a:r>
              <a:rPr lang="en-GB" sz="2000" dirty="0" smtClean="0">
                <a:solidFill>
                  <a:schemeClr val="tx1"/>
                </a:solidFill>
              </a:rPr>
              <a:t> LMAs needs to be based on the </a:t>
            </a:r>
            <a:r>
              <a:rPr lang="en-GB" sz="2000" dirty="0" smtClean="0">
                <a:solidFill>
                  <a:srgbClr val="FF0000"/>
                </a:solidFill>
              </a:rPr>
              <a:t>concept of the LMA </a:t>
            </a:r>
          </a:p>
          <a:p>
            <a:pPr marL="0" indent="0">
              <a:lnSpc>
                <a:spcPct val="130000"/>
              </a:lnSpc>
              <a:spcBef>
                <a:spcPts val="600"/>
              </a:spcBef>
              <a:buNone/>
            </a:pPr>
            <a:r>
              <a:rPr lang="en-GB" sz="2000" dirty="0">
                <a:solidFill>
                  <a:schemeClr val="tx1"/>
                </a:solidFill>
              </a:rPr>
              <a:t>	T</a:t>
            </a:r>
            <a:r>
              <a:rPr lang="en-GB" sz="2000" dirty="0" smtClean="0">
                <a:solidFill>
                  <a:schemeClr val="tx1"/>
                </a:solidFill>
              </a:rPr>
              <a:t>he definition method needs to be </a:t>
            </a:r>
            <a:r>
              <a:rPr lang="en-GB" sz="2000" dirty="0" smtClean="0">
                <a:solidFill>
                  <a:srgbClr val="FF0000"/>
                </a:solidFill>
              </a:rPr>
              <a:t>replicable</a:t>
            </a:r>
            <a:r>
              <a:rPr lang="en-GB" sz="2000" dirty="0" smtClean="0">
                <a:solidFill>
                  <a:schemeClr val="tx1"/>
                </a:solidFill>
              </a:rPr>
              <a:t> and policy-relevant</a:t>
            </a:r>
          </a:p>
          <a:p>
            <a:pPr marL="0" indent="0">
              <a:spcBef>
                <a:spcPts val="0"/>
              </a:spcBef>
              <a:buNone/>
            </a:pPr>
            <a:endParaRPr lang="en-GB" sz="2000" b="0" dirty="0"/>
          </a:p>
          <a:p>
            <a:pPr>
              <a:buNone/>
            </a:pPr>
            <a:endParaRPr lang="en-GB" altLang="en-US" sz="56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7504" y="908720"/>
            <a:ext cx="9036496" cy="1584176"/>
          </a:xfrm>
        </p:spPr>
        <p:txBody>
          <a:bodyPr>
            <a:normAutofit fontScale="9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2700" dirty="0"/>
              <a:t>Innovative </a:t>
            </a:r>
            <a:r>
              <a:rPr lang="en-GB" sz="2700" dirty="0" smtClean="0"/>
              <a:t>analyses </a:t>
            </a:r>
            <a:r>
              <a:rPr lang="en-GB" sz="2700" dirty="0"/>
              <a:t>of commuting </a:t>
            </a:r>
            <a:r>
              <a:rPr lang="en-GB" sz="2700" dirty="0" smtClean="0"/>
              <a:t>data: </a:t>
            </a:r>
            <a:r>
              <a:rPr lang="en-GB" sz="2700" dirty="0"/>
              <a:t>best practice </a:t>
            </a:r>
            <a:r>
              <a:rPr lang="en-GB" sz="2700" dirty="0" smtClean="0"/>
              <a:t>LMA (labour </a:t>
            </a:r>
            <a:r>
              <a:rPr lang="en-GB" sz="2700" dirty="0"/>
              <a:t>market </a:t>
            </a:r>
            <a:r>
              <a:rPr lang="en-GB" sz="2700" dirty="0" smtClean="0"/>
              <a:t>area) </a:t>
            </a:r>
            <a:r>
              <a:rPr lang="en-GB" sz="2700" dirty="0"/>
              <a:t>definitions </a:t>
            </a:r>
            <a:r>
              <a:rPr lang="en-GB" sz="2700" dirty="0" smtClean="0"/>
              <a:t>for UK &amp; international policy</a:t>
            </a:r>
            <a:br>
              <a:rPr lang="en-GB" sz="2700" dirty="0" smtClean="0"/>
            </a:br>
            <a:r>
              <a:rPr lang="en-GB" sz="1800" dirty="0" smtClean="0"/>
              <a:t> </a:t>
            </a:r>
            <a:r>
              <a:rPr lang="en-GB" sz="2200" i="1" dirty="0">
                <a:solidFill>
                  <a:schemeClr val="tx1"/>
                </a:solidFill>
              </a:rPr>
              <a:t/>
            </a:r>
            <a:br>
              <a:rPr lang="en-GB" sz="2200" i="1" dirty="0">
                <a:solidFill>
                  <a:schemeClr val="tx1"/>
                </a:solidFill>
              </a:rPr>
            </a:br>
            <a:r>
              <a:rPr lang="en-GB" sz="2200" i="1" dirty="0" smtClean="0">
                <a:solidFill>
                  <a:schemeClr val="tx1"/>
                </a:solidFill>
              </a:rPr>
              <a:t>Mike Coombes (CURDS Newcastle University)	Andy Bates (ONS)</a:t>
            </a:r>
            <a:r>
              <a:rPr lang="en-GB" sz="2400" dirty="0"/>
              <a:t/>
            </a:r>
            <a:br>
              <a:rPr lang="en-GB" sz="2400" dirty="0"/>
            </a:br>
            <a:endParaRPr lang="en-GB" sz="2400" i="1" dirty="0"/>
          </a:p>
        </p:txBody>
      </p:sp>
      <p:sp>
        <p:nvSpPr>
          <p:cNvPr id="5" name="Rectangle 4"/>
          <p:cNvSpPr/>
          <p:nvPr/>
        </p:nvSpPr>
        <p:spPr>
          <a:xfrm>
            <a:off x="2123728" y="323364"/>
            <a:ext cx="4176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i="1" dirty="0">
                <a:latin typeface="+mj-lt"/>
              </a:rPr>
              <a:t>Theme: better </a:t>
            </a:r>
            <a:r>
              <a:rPr lang="en-GB" b="1" i="1" dirty="0" err="1">
                <a:latin typeface="+mj-lt"/>
              </a:rPr>
              <a:t>geodata</a:t>
            </a:r>
            <a:r>
              <a:rPr lang="en-GB" b="1" i="1" dirty="0">
                <a:latin typeface="+mj-lt"/>
              </a:rPr>
              <a:t>, better policy</a:t>
            </a:r>
            <a:endParaRPr lang="en-GB" b="1" dirty="0"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267212"/>
            <a:ext cx="1584176" cy="353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85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84" y="2852936"/>
            <a:ext cx="8928992" cy="5472606"/>
          </a:xfrm>
        </p:spPr>
        <p:txBody>
          <a:bodyPr>
            <a:normAutofit/>
          </a:bodyPr>
          <a:lstStyle/>
          <a:p>
            <a:pPr marL="0" indent="0">
              <a:lnSpc>
                <a:spcPct val="130000"/>
              </a:lnSpc>
              <a:spcBef>
                <a:spcPts val="600"/>
              </a:spcBef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Growing </a:t>
            </a:r>
            <a:r>
              <a:rPr lang="en-US" sz="2000" dirty="0">
                <a:solidFill>
                  <a:srgbClr val="FF0000"/>
                </a:solidFill>
              </a:rPr>
              <a:t>policy need for data for</a:t>
            </a:r>
            <a:r>
              <a:rPr lang="en-GB" sz="2000" dirty="0">
                <a:solidFill>
                  <a:srgbClr val="FF0000"/>
                </a:solidFill>
              </a:rPr>
              <a:t> functional geographies based </a:t>
            </a:r>
            <a:r>
              <a:rPr lang="en-GB" sz="2000" dirty="0" smtClean="0">
                <a:solidFill>
                  <a:srgbClr val="FF0000"/>
                </a:solidFill>
              </a:rPr>
              <a:t>on LMAs </a:t>
            </a:r>
            <a:r>
              <a:rPr lang="en-GB" sz="2000" dirty="0" smtClean="0">
                <a:solidFill>
                  <a:schemeClr val="tx1"/>
                </a:solidFill>
              </a:rPr>
              <a:t>	Need to </a:t>
            </a:r>
            <a:r>
              <a:rPr lang="en-GB" sz="2000" dirty="0" smtClean="0">
                <a:solidFill>
                  <a:srgbClr val="FF0000"/>
                </a:solidFill>
              </a:rPr>
              <a:t>update</a:t>
            </a:r>
            <a:r>
              <a:rPr lang="en-GB" sz="2000" dirty="0" smtClean="0">
                <a:solidFill>
                  <a:schemeClr val="tx1"/>
                </a:solidFill>
              </a:rPr>
              <a:t> LMA definitions as patterns of commuting change</a:t>
            </a:r>
            <a:endParaRPr lang="en-GB" sz="2000" dirty="0">
              <a:solidFill>
                <a:schemeClr val="tx1"/>
              </a:solidFill>
            </a:endParaRPr>
          </a:p>
          <a:p>
            <a:pPr marL="0" indent="0">
              <a:lnSpc>
                <a:spcPct val="130000"/>
              </a:lnSpc>
              <a:spcBef>
                <a:spcPts val="600"/>
              </a:spcBef>
              <a:buNone/>
            </a:pPr>
            <a:r>
              <a:rPr lang="en-GB" sz="2000" dirty="0" smtClean="0">
                <a:solidFill>
                  <a:schemeClr val="tx1"/>
                </a:solidFill>
              </a:rPr>
              <a:t>Method to </a:t>
            </a:r>
            <a:r>
              <a:rPr lang="pl-PL" sz="2000" dirty="0" smtClean="0">
                <a:solidFill>
                  <a:schemeClr val="tx1"/>
                </a:solidFill>
              </a:rPr>
              <a:t>define</a:t>
            </a:r>
            <a:r>
              <a:rPr lang="en-GB" sz="2000" dirty="0" smtClean="0">
                <a:solidFill>
                  <a:schemeClr val="tx1"/>
                </a:solidFill>
              </a:rPr>
              <a:t> LMAs needs to be based on the </a:t>
            </a:r>
            <a:r>
              <a:rPr lang="en-GB" sz="2000" dirty="0" smtClean="0">
                <a:solidFill>
                  <a:srgbClr val="FF0000"/>
                </a:solidFill>
              </a:rPr>
              <a:t>concept of the LMA </a:t>
            </a:r>
          </a:p>
          <a:p>
            <a:pPr marL="0" indent="0">
              <a:lnSpc>
                <a:spcPct val="130000"/>
              </a:lnSpc>
              <a:spcBef>
                <a:spcPts val="600"/>
              </a:spcBef>
              <a:buNone/>
            </a:pPr>
            <a:r>
              <a:rPr lang="en-GB" sz="2000" dirty="0">
                <a:solidFill>
                  <a:schemeClr val="tx1"/>
                </a:solidFill>
              </a:rPr>
              <a:t>	T</a:t>
            </a:r>
            <a:r>
              <a:rPr lang="en-GB" sz="2000" dirty="0" smtClean="0">
                <a:solidFill>
                  <a:schemeClr val="tx1"/>
                </a:solidFill>
              </a:rPr>
              <a:t>he definition method needs to be </a:t>
            </a:r>
            <a:r>
              <a:rPr lang="en-GB" sz="2000" dirty="0" smtClean="0">
                <a:solidFill>
                  <a:srgbClr val="FF0000"/>
                </a:solidFill>
              </a:rPr>
              <a:t>replicable</a:t>
            </a:r>
            <a:r>
              <a:rPr lang="en-GB" sz="2000" dirty="0" smtClean="0">
                <a:solidFill>
                  <a:schemeClr val="tx1"/>
                </a:solidFill>
              </a:rPr>
              <a:t> and policy-relevant</a:t>
            </a:r>
          </a:p>
          <a:p>
            <a:pPr marL="0" indent="0">
              <a:lnSpc>
                <a:spcPct val="130000"/>
              </a:lnSpc>
              <a:spcBef>
                <a:spcPts val="600"/>
              </a:spcBef>
              <a:buNone/>
            </a:pPr>
            <a:r>
              <a:rPr lang="en-GB" sz="2000" u="sng" dirty="0" smtClean="0">
                <a:solidFill>
                  <a:schemeClr val="tx1"/>
                </a:solidFill>
              </a:rPr>
              <a:t>Key messages from 40 years of creating the internationally-adopted </a:t>
            </a:r>
            <a:r>
              <a:rPr lang="en-GB" sz="2000" dirty="0" smtClean="0">
                <a:solidFill>
                  <a:schemeClr val="tx1"/>
                </a:solidFill>
              </a:rPr>
              <a:t>	</a:t>
            </a:r>
            <a:r>
              <a:rPr lang="en-GB" sz="2000" u="sng" dirty="0" smtClean="0">
                <a:solidFill>
                  <a:schemeClr val="tx1"/>
                </a:solidFill>
              </a:rPr>
              <a:t>method to define LMAs for statistics and policy</a:t>
            </a:r>
            <a:endParaRPr lang="en-GB" sz="2000" u="sng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GB" sz="2000" b="0" dirty="0"/>
          </a:p>
          <a:p>
            <a:pPr>
              <a:buNone/>
            </a:pPr>
            <a:endParaRPr lang="en-GB" altLang="en-US" sz="56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7504" y="908720"/>
            <a:ext cx="9036496" cy="1584176"/>
          </a:xfrm>
        </p:spPr>
        <p:txBody>
          <a:bodyPr>
            <a:normAutofit fontScale="9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2700" dirty="0"/>
              <a:t>Innovative </a:t>
            </a:r>
            <a:r>
              <a:rPr lang="en-GB" sz="2700" dirty="0" smtClean="0"/>
              <a:t>analyses </a:t>
            </a:r>
            <a:r>
              <a:rPr lang="en-GB" sz="2700" dirty="0"/>
              <a:t>of commuting </a:t>
            </a:r>
            <a:r>
              <a:rPr lang="en-GB" sz="2700" dirty="0" smtClean="0"/>
              <a:t>data: </a:t>
            </a:r>
            <a:r>
              <a:rPr lang="en-GB" sz="2700" dirty="0"/>
              <a:t>best practice </a:t>
            </a:r>
            <a:r>
              <a:rPr lang="en-GB" sz="2700" dirty="0" smtClean="0"/>
              <a:t>LMA (labour </a:t>
            </a:r>
            <a:r>
              <a:rPr lang="en-GB" sz="2700" dirty="0"/>
              <a:t>market </a:t>
            </a:r>
            <a:r>
              <a:rPr lang="en-GB" sz="2700" dirty="0" smtClean="0"/>
              <a:t>area) </a:t>
            </a:r>
            <a:r>
              <a:rPr lang="en-GB" sz="2700" dirty="0"/>
              <a:t>definitions </a:t>
            </a:r>
            <a:r>
              <a:rPr lang="en-GB" sz="2700" dirty="0" smtClean="0"/>
              <a:t>for UK &amp; international policy</a:t>
            </a:r>
            <a:br>
              <a:rPr lang="en-GB" sz="2700" dirty="0" smtClean="0"/>
            </a:br>
            <a:r>
              <a:rPr lang="en-GB" sz="1800" dirty="0" smtClean="0"/>
              <a:t> </a:t>
            </a:r>
            <a:r>
              <a:rPr lang="en-GB" sz="2200" i="1" dirty="0">
                <a:solidFill>
                  <a:schemeClr val="tx1"/>
                </a:solidFill>
              </a:rPr>
              <a:t/>
            </a:r>
            <a:br>
              <a:rPr lang="en-GB" sz="2200" i="1" dirty="0">
                <a:solidFill>
                  <a:schemeClr val="tx1"/>
                </a:solidFill>
              </a:rPr>
            </a:br>
            <a:r>
              <a:rPr lang="en-GB" sz="2200" i="1" dirty="0" smtClean="0">
                <a:solidFill>
                  <a:schemeClr val="tx1"/>
                </a:solidFill>
              </a:rPr>
              <a:t>Mike Coombes (CURDS Newcastle University)	Andy Bates (ONS)</a:t>
            </a:r>
            <a:r>
              <a:rPr lang="en-GB" sz="2400" dirty="0"/>
              <a:t/>
            </a:r>
            <a:br>
              <a:rPr lang="en-GB" sz="2400" dirty="0"/>
            </a:br>
            <a:endParaRPr lang="en-GB" sz="2400" i="1" dirty="0"/>
          </a:p>
        </p:txBody>
      </p:sp>
      <p:sp>
        <p:nvSpPr>
          <p:cNvPr id="5" name="Rectangle 4"/>
          <p:cNvSpPr/>
          <p:nvPr/>
        </p:nvSpPr>
        <p:spPr>
          <a:xfrm>
            <a:off x="2123728" y="323364"/>
            <a:ext cx="4176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i="1" dirty="0">
                <a:latin typeface="+mj-lt"/>
              </a:rPr>
              <a:t>Theme: better </a:t>
            </a:r>
            <a:r>
              <a:rPr lang="en-GB" b="1" i="1" dirty="0" err="1">
                <a:latin typeface="+mj-lt"/>
              </a:rPr>
              <a:t>geodata</a:t>
            </a:r>
            <a:r>
              <a:rPr lang="en-GB" b="1" i="1" dirty="0">
                <a:latin typeface="+mj-lt"/>
              </a:rPr>
              <a:t>, better policy</a:t>
            </a:r>
            <a:endParaRPr lang="en-GB" b="1" dirty="0"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267212"/>
            <a:ext cx="1584176" cy="353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75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3"/>
          <p:cNvSpPr>
            <a:spLocks noGrp="1"/>
          </p:cNvSpPr>
          <p:nvPr>
            <p:ph type="title"/>
          </p:nvPr>
        </p:nvSpPr>
        <p:spPr>
          <a:xfrm>
            <a:off x="107504" y="764704"/>
            <a:ext cx="9036496" cy="576064"/>
          </a:xfrm>
        </p:spPr>
        <p:txBody>
          <a:bodyPr>
            <a:normAutofit/>
          </a:bodyPr>
          <a:lstStyle/>
          <a:p>
            <a:r>
              <a:rPr lang="en-GB" sz="2400" dirty="0" err="1" smtClean="0"/>
              <a:t>Geodata</a:t>
            </a:r>
            <a:r>
              <a:rPr lang="en-GB" sz="2400" dirty="0" smtClean="0"/>
              <a:t> is giving policy-makers </a:t>
            </a:r>
            <a:r>
              <a:rPr lang="en-GB" sz="2400" dirty="0"/>
              <a:t>more </a:t>
            </a:r>
            <a:r>
              <a:rPr lang="en-GB" sz="2400" dirty="0" smtClean="0"/>
              <a:t>data… </a:t>
            </a:r>
            <a:r>
              <a:rPr lang="en-GB" sz="2400" i="1" u="sng" dirty="0" smtClean="0"/>
              <a:t>for more areas</a:t>
            </a:r>
            <a:endParaRPr lang="en-GB" altLang="en-US" sz="2400" i="1" u="sng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5" y="188641"/>
            <a:ext cx="1613592" cy="360040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1907704" y="251356"/>
            <a:ext cx="4176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i="1" dirty="0">
                <a:latin typeface="+mj-lt"/>
              </a:rPr>
              <a:t>Theme: better </a:t>
            </a:r>
            <a:r>
              <a:rPr lang="en-GB" b="1" i="1" dirty="0" err="1">
                <a:latin typeface="+mj-lt"/>
              </a:rPr>
              <a:t>geodata</a:t>
            </a:r>
            <a:r>
              <a:rPr lang="en-GB" b="1" i="1" dirty="0">
                <a:latin typeface="+mj-lt"/>
              </a:rPr>
              <a:t>, better policy</a:t>
            </a:r>
            <a:endParaRPr lang="en-GB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7151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3"/>
          <p:cNvSpPr>
            <a:spLocks noGrp="1"/>
          </p:cNvSpPr>
          <p:nvPr>
            <p:ph type="title"/>
          </p:nvPr>
        </p:nvSpPr>
        <p:spPr>
          <a:xfrm>
            <a:off x="107504" y="764704"/>
            <a:ext cx="9036496" cy="576064"/>
          </a:xfrm>
        </p:spPr>
        <p:txBody>
          <a:bodyPr>
            <a:normAutofit/>
          </a:bodyPr>
          <a:lstStyle/>
          <a:p>
            <a:r>
              <a:rPr lang="en-GB" sz="2400" dirty="0" err="1" smtClean="0"/>
              <a:t>Geodata</a:t>
            </a:r>
            <a:r>
              <a:rPr lang="en-GB" sz="2400" dirty="0" smtClean="0"/>
              <a:t> is giving policy-makers </a:t>
            </a:r>
            <a:r>
              <a:rPr lang="en-GB" sz="2400" dirty="0"/>
              <a:t>more </a:t>
            </a:r>
            <a:r>
              <a:rPr lang="en-GB" sz="2400" dirty="0" smtClean="0"/>
              <a:t>data… </a:t>
            </a:r>
            <a:r>
              <a:rPr lang="en-GB" sz="2400" i="1" u="sng" dirty="0" smtClean="0"/>
              <a:t>for more areas</a:t>
            </a:r>
            <a:endParaRPr lang="en-GB" altLang="en-US" sz="2400" i="1" u="sng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5" y="188641"/>
            <a:ext cx="1613592" cy="36004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1628801"/>
            <a:ext cx="1907704" cy="5040560"/>
          </a:xfrm>
        </p:spPr>
        <p:txBody>
          <a:bodyPr>
            <a:normAutofit/>
          </a:bodyPr>
          <a:lstStyle/>
          <a:p>
            <a:pPr marL="0" indent="-144000">
              <a:lnSpc>
                <a:spcPct val="90000"/>
              </a:lnSpc>
              <a:buNone/>
            </a:pPr>
            <a:r>
              <a:rPr lang="en-GB" sz="1800" dirty="0" smtClean="0">
                <a:solidFill>
                  <a:schemeClr val="tx1"/>
                </a:solidFill>
              </a:rPr>
              <a:t>Here in the UK,</a:t>
            </a:r>
          </a:p>
          <a:p>
            <a:pPr marL="0" indent="-144000">
              <a:lnSpc>
                <a:spcPct val="90000"/>
              </a:lnSpc>
              <a:buNone/>
            </a:pPr>
            <a:r>
              <a:rPr lang="en-GB" sz="1800" dirty="0" smtClean="0">
                <a:solidFill>
                  <a:schemeClr val="tx1"/>
                </a:solidFill>
              </a:rPr>
              <a:t> each place can</a:t>
            </a:r>
          </a:p>
          <a:p>
            <a:pPr marL="0" indent="-144000">
              <a:lnSpc>
                <a:spcPct val="90000"/>
              </a:lnSpc>
              <a:buNone/>
            </a:pPr>
            <a:r>
              <a:rPr lang="en-GB" sz="1800" dirty="0" smtClean="0">
                <a:solidFill>
                  <a:schemeClr val="tx1"/>
                </a:solidFill>
              </a:rPr>
              <a:t> be represented</a:t>
            </a:r>
          </a:p>
          <a:p>
            <a:pPr marL="0" indent="-144000">
              <a:lnSpc>
                <a:spcPct val="90000"/>
              </a:lnSpc>
              <a:buNone/>
            </a:pP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smtClean="0">
                <a:solidFill>
                  <a:schemeClr val="tx1"/>
                </a:solidFill>
              </a:rPr>
              <a:t>by numerous</a:t>
            </a:r>
          </a:p>
          <a:p>
            <a:pPr marL="0" indent="-144000">
              <a:lnSpc>
                <a:spcPct val="90000"/>
              </a:lnSpc>
              <a:buNone/>
            </a:pPr>
            <a:r>
              <a:rPr lang="en-GB" sz="1800" dirty="0" smtClean="0">
                <a:solidFill>
                  <a:schemeClr val="tx1"/>
                </a:solidFill>
              </a:rPr>
              <a:t> different areas</a:t>
            </a:r>
          </a:p>
          <a:p>
            <a:pPr marL="0" indent="-144000">
              <a:lnSpc>
                <a:spcPct val="90000"/>
              </a:lnSpc>
              <a:buNone/>
            </a:pP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smtClean="0">
                <a:solidFill>
                  <a:schemeClr val="tx1"/>
                </a:solidFill>
              </a:rPr>
              <a:t>(‘geographies’)</a:t>
            </a:r>
          </a:p>
          <a:p>
            <a:pPr marL="0" indent="-144000">
              <a:lnSpc>
                <a:spcPct val="90000"/>
              </a:lnSpc>
              <a:buNone/>
            </a:pP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smtClean="0">
                <a:solidFill>
                  <a:schemeClr val="tx1"/>
                </a:solidFill>
              </a:rPr>
              <a:t>as illustrated…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9109" y="1556792"/>
            <a:ext cx="7239395" cy="506348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979712" y="260648"/>
            <a:ext cx="4176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i="1" dirty="0">
                <a:latin typeface="+mj-lt"/>
              </a:rPr>
              <a:t>Theme: better </a:t>
            </a:r>
            <a:r>
              <a:rPr lang="en-GB" b="1" i="1" dirty="0" err="1">
                <a:latin typeface="+mj-lt"/>
              </a:rPr>
              <a:t>geodata</a:t>
            </a:r>
            <a:r>
              <a:rPr lang="en-GB" b="1" i="1" dirty="0">
                <a:latin typeface="+mj-lt"/>
              </a:rPr>
              <a:t>, better policy</a:t>
            </a:r>
            <a:endParaRPr lang="en-GB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422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3"/>
          <p:cNvSpPr>
            <a:spLocks noGrp="1"/>
          </p:cNvSpPr>
          <p:nvPr>
            <p:ph type="title"/>
          </p:nvPr>
        </p:nvSpPr>
        <p:spPr>
          <a:xfrm>
            <a:off x="107504" y="764704"/>
            <a:ext cx="9036496" cy="576064"/>
          </a:xfrm>
        </p:spPr>
        <p:txBody>
          <a:bodyPr>
            <a:normAutofit/>
          </a:bodyPr>
          <a:lstStyle/>
          <a:p>
            <a:r>
              <a:rPr lang="en-GB" sz="2400" dirty="0" err="1" smtClean="0"/>
              <a:t>Geodata</a:t>
            </a:r>
            <a:r>
              <a:rPr lang="en-GB" sz="2400" dirty="0" smtClean="0"/>
              <a:t> is giving policy-makers </a:t>
            </a:r>
            <a:r>
              <a:rPr lang="en-GB" sz="2400" dirty="0"/>
              <a:t>more </a:t>
            </a:r>
            <a:r>
              <a:rPr lang="en-GB" sz="2400" dirty="0" smtClean="0"/>
              <a:t>data… </a:t>
            </a:r>
            <a:r>
              <a:rPr lang="en-GB" sz="2400" i="1" u="sng" dirty="0" smtClean="0"/>
              <a:t>for more areas</a:t>
            </a:r>
            <a:endParaRPr lang="en-GB" altLang="en-US" sz="2400" i="1" u="sng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5" y="188641"/>
            <a:ext cx="1613592" cy="36004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1628801"/>
            <a:ext cx="1907704" cy="5040560"/>
          </a:xfrm>
        </p:spPr>
        <p:txBody>
          <a:bodyPr>
            <a:normAutofit lnSpcReduction="10000"/>
          </a:bodyPr>
          <a:lstStyle/>
          <a:p>
            <a:pPr marL="0" indent="-144000">
              <a:buNone/>
            </a:pPr>
            <a:r>
              <a:rPr lang="en-GB" sz="1800" dirty="0" smtClean="0">
                <a:solidFill>
                  <a:schemeClr val="tx1"/>
                </a:solidFill>
              </a:rPr>
              <a:t>Here in the UK,</a:t>
            </a:r>
          </a:p>
          <a:p>
            <a:pPr marL="0" indent="-144000">
              <a:buNone/>
            </a:pPr>
            <a:r>
              <a:rPr lang="en-GB" sz="1800" dirty="0" smtClean="0">
                <a:solidFill>
                  <a:schemeClr val="tx1"/>
                </a:solidFill>
              </a:rPr>
              <a:t> each place can</a:t>
            </a:r>
          </a:p>
          <a:p>
            <a:pPr marL="0" indent="-144000">
              <a:buNone/>
            </a:pPr>
            <a:r>
              <a:rPr lang="en-GB" sz="1800" dirty="0" smtClean="0">
                <a:solidFill>
                  <a:schemeClr val="tx1"/>
                </a:solidFill>
              </a:rPr>
              <a:t> be represented</a:t>
            </a:r>
          </a:p>
          <a:p>
            <a:pPr marL="0" indent="-144000">
              <a:buNone/>
            </a:pP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smtClean="0">
                <a:solidFill>
                  <a:schemeClr val="tx1"/>
                </a:solidFill>
              </a:rPr>
              <a:t>by numerous</a:t>
            </a:r>
          </a:p>
          <a:p>
            <a:pPr marL="0" indent="-144000">
              <a:buNone/>
            </a:pPr>
            <a:r>
              <a:rPr lang="en-GB" sz="1800" dirty="0" smtClean="0">
                <a:solidFill>
                  <a:schemeClr val="tx1"/>
                </a:solidFill>
              </a:rPr>
              <a:t> different areas</a:t>
            </a:r>
          </a:p>
          <a:p>
            <a:pPr marL="0" indent="-144000">
              <a:buNone/>
            </a:pP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smtClean="0">
                <a:solidFill>
                  <a:schemeClr val="tx1"/>
                </a:solidFill>
              </a:rPr>
              <a:t>(‘geographies’)</a:t>
            </a:r>
          </a:p>
          <a:p>
            <a:pPr marL="0" indent="-144000">
              <a:buNone/>
            </a:pP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smtClean="0">
                <a:solidFill>
                  <a:schemeClr val="tx1"/>
                </a:solidFill>
              </a:rPr>
              <a:t>as illustrated…</a:t>
            </a:r>
          </a:p>
          <a:p>
            <a:pPr marL="0" indent="-144000">
              <a:buNone/>
            </a:pPr>
            <a:endParaRPr lang="en-GB" sz="1800" dirty="0">
              <a:solidFill>
                <a:schemeClr val="tx1"/>
              </a:solidFill>
            </a:endParaRPr>
          </a:p>
          <a:p>
            <a:pPr marL="0" indent="-144000">
              <a:buNone/>
            </a:pPr>
            <a:r>
              <a:rPr lang="en-GB" sz="1800" dirty="0" smtClean="0">
                <a:solidFill>
                  <a:schemeClr val="tx1"/>
                </a:solidFill>
              </a:rPr>
              <a:t>The key point</a:t>
            </a:r>
          </a:p>
          <a:p>
            <a:pPr marL="0" indent="-144000">
              <a:buNone/>
            </a:pPr>
            <a:r>
              <a:rPr lang="en-GB" sz="1800" dirty="0" smtClean="0">
                <a:solidFill>
                  <a:schemeClr val="tx1"/>
                </a:solidFill>
              </a:rPr>
              <a:t> is that </a:t>
            </a:r>
            <a:r>
              <a:rPr lang="en-GB" sz="1800" dirty="0" smtClean="0">
                <a:solidFill>
                  <a:srgbClr val="FF0000"/>
                </a:solidFill>
              </a:rPr>
              <a:t>different</a:t>
            </a:r>
          </a:p>
          <a:p>
            <a:pPr marL="0" indent="-144000">
              <a:buNone/>
            </a:pPr>
            <a:r>
              <a:rPr lang="en-GB" sz="1800" dirty="0">
                <a:solidFill>
                  <a:srgbClr val="FF0000"/>
                </a:solidFill>
              </a:rPr>
              <a:t> </a:t>
            </a:r>
            <a:r>
              <a:rPr lang="en-GB" sz="1800" dirty="0" smtClean="0">
                <a:solidFill>
                  <a:srgbClr val="FF0000"/>
                </a:solidFill>
              </a:rPr>
              <a:t>answers are</a:t>
            </a:r>
          </a:p>
          <a:p>
            <a:pPr marL="0" indent="-144000">
              <a:buNone/>
            </a:pPr>
            <a:r>
              <a:rPr lang="en-GB" sz="1800" dirty="0">
                <a:solidFill>
                  <a:srgbClr val="FF0000"/>
                </a:solidFill>
              </a:rPr>
              <a:t> </a:t>
            </a:r>
            <a:r>
              <a:rPr lang="en-GB" sz="1800" dirty="0" smtClean="0">
                <a:solidFill>
                  <a:srgbClr val="FF0000"/>
                </a:solidFill>
              </a:rPr>
              <a:t>produced </a:t>
            </a:r>
            <a:r>
              <a:rPr lang="en-GB" sz="1800" dirty="0" smtClean="0">
                <a:solidFill>
                  <a:schemeClr val="tx1"/>
                </a:solidFill>
              </a:rPr>
              <a:t>from</a:t>
            </a:r>
          </a:p>
          <a:p>
            <a:pPr marL="0" indent="-144000">
              <a:buNone/>
            </a:pP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smtClean="0">
                <a:solidFill>
                  <a:schemeClr val="tx1"/>
                </a:solidFill>
              </a:rPr>
              <a:t>analyses of the</a:t>
            </a:r>
          </a:p>
          <a:p>
            <a:pPr marL="0" indent="-144000">
              <a:buNone/>
            </a:pP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smtClean="0">
                <a:solidFill>
                  <a:schemeClr val="tx1"/>
                </a:solidFill>
              </a:rPr>
              <a:t>same data but</a:t>
            </a:r>
          </a:p>
          <a:p>
            <a:pPr marL="0" indent="-144000">
              <a:buNone/>
            </a:pP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smtClean="0">
                <a:solidFill>
                  <a:schemeClr val="tx1"/>
                </a:solidFill>
              </a:rPr>
              <a:t>using different</a:t>
            </a:r>
          </a:p>
          <a:p>
            <a:pPr marL="0" indent="-144000">
              <a:buNone/>
            </a:pP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smtClean="0">
                <a:solidFill>
                  <a:schemeClr val="tx1"/>
                </a:solidFill>
              </a:rPr>
              <a:t>sets of areas</a:t>
            </a:r>
            <a:endParaRPr lang="en-GB" sz="1800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9109" y="1556792"/>
            <a:ext cx="7239395" cy="506348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979712" y="260648"/>
            <a:ext cx="4176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i="1" dirty="0">
                <a:latin typeface="+mj-lt"/>
              </a:rPr>
              <a:t>Theme: better </a:t>
            </a:r>
            <a:r>
              <a:rPr lang="en-GB" b="1" i="1" dirty="0" err="1">
                <a:latin typeface="+mj-lt"/>
              </a:rPr>
              <a:t>geodata</a:t>
            </a:r>
            <a:r>
              <a:rPr lang="en-GB" b="1" i="1" dirty="0">
                <a:latin typeface="+mj-lt"/>
              </a:rPr>
              <a:t>, better policy</a:t>
            </a:r>
            <a:endParaRPr lang="en-GB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2940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5" y="836712"/>
            <a:ext cx="9000999" cy="576064"/>
          </a:xfrm>
        </p:spPr>
        <p:txBody>
          <a:bodyPr>
            <a:normAutofit fontScale="90000"/>
          </a:bodyPr>
          <a:lstStyle/>
          <a:p>
            <a:pPr>
              <a:lnSpc>
                <a:spcPct val="1300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Growing </a:t>
            </a:r>
            <a:r>
              <a:rPr lang="en-US" sz="2400" dirty="0">
                <a:solidFill>
                  <a:srgbClr val="FF0000"/>
                </a:solidFill>
              </a:rPr>
              <a:t>policy need </a:t>
            </a:r>
            <a:r>
              <a:rPr lang="en-US" sz="2400" dirty="0"/>
              <a:t>for data </a:t>
            </a:r>
            <a:r>
              <a:rPr lang="en-US" sz="2400" dirty="0" smtClean="0"/>
              <a:t>using ‘</a:t>
            </a:r>
            <a:r>
              <a:rPr lang="en-GB" sz="2400" dirty="0" smtClean="0"/>
              <a:t>functional’ areas like LMAs…</a:t>
            </a:r>
            <a:endParaRPr lang="en-GB" sz="2400" b="0" i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7504" y="1556792"/>
            <a:ext cx="9036496" cy="5184576"/>
          </a:xfrm>
        </p:spPr>
        <p:txBody>
          <a:bodyPr>
            <a:noAutofit/>
          </a:bodyPr>
          <a:lstStyle/>
          <a:p>
            <a:pPr marL="0" indent="0">
              <a:lnSpc>
                <a:spcPct val="130000"/>
              </a:lnSpc>
              <a:spcAft>
                <a:spcPts val="600"/>
              </a:spcAft>
              <a:buNone/>
            </a:pPr>
            <a:r>
              <a:rPr lang="en-GB" sz="1800" dirty="0" smtClean="0"/>
              <a:t>LMAs (labour market areas, such as TTWAs in the UK) are largely ‘self-contained’ 	areas in terms of commuting flows: their boundaries are defined so that they 	contain both the homes and workplaces of most of the local workforce</a:t>
            </a:r>
          </a:p>
          <a:p>
            <a:pPr marL="0" indent="0">
              <a:spcAft>
                <a:spcPts val="600"/>
              </a:spcAft>
              <a:buNone/>
            </a:pPr>
            <a:endParaRPr lang="en-GB" sz="1800" dirty="0" smtClean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5" y="260648"/>
            <a:ext cx="1613594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51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1928</TotalTime>
  <Words>591</Words>
  <Application>Microsoft Office PowerPoint</Application>
  <PresentationFormat>On-screen Show (4:3)</PresentationFormat>
  <Paragraphs>110</Paragraphs>
  <Slides>22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Times New Roman</vt:lpstr>
      <vt:lpstr>1</vt:lpstr>
      <vt:lpstr>Innovative analyses of commuting data: best practice LMA (labour market area) definitions for UK &amp; international policy   Mike Coombes (CURDS Newcastle University) Andy Bates (ONS) </vt:lpstr>
      <vt:lpstr>Innovative analyses of commuting data: best practice LMA (labour market area) definitions for UK &amp; international policy   Mike Coombes (CURDS Newcastle University) Andy Bates (ONS) </vt:lpstr>
      <vt:lpstr>Innovative analyses of commuting data: best practice LMA (labour market area) definitions for UK &amp; international policy   Mike Coombes (CURDS Newcastle University) Andy Bates (ONS) </vt:lpstr>
      <vt:lpstr>Innovative analyses of commuting data: best practice LMA (labour market area) definitions for UK &amp; international policy   Mike Coombes (CURDS Newcastle University) Andy Bates (ONS) </vt:lpstr>
      <vt:lpstr>Innovative analyses of commuting data: best practice LMA (labour market area) definitions for UK &amp; international policy   Mike Coombes (CURDS Newcastle University) Andy Bates (ONS) </vt:lpstr>
      <vt:lpstr>Geodata is giving policy-makers more data… for more areas</vt:lpstr>
      <vt:lpstr>Geodata is giving policy-makers more data… for more areas</vt:lpstr>
      <vt:lpstr>Geodata is giving policy-makers more data… for more areas</vt:lpstr>
      <vt:lpstr>Growing policy need for data using ‘functional’ areas like LMAs…</vt:lpstr>
      <vt:lpstr>Growing policy need for data using ‘functional’ areas like LMAs…</vt:lpstr>
      <vt:lpstr>Growing policy need for data using ‘functional’ areas like LMAs…</vt:lpstr>
      <vt:lpstr>LMA definitions need updating as labour markets transform</vt:lpstr>
      <vt:lpstr>Meeting the LMA definition challenge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Key messages from 40 years of creating the internationally- adopted method to define LMAs for statistics and policy </vt:lpstr>
      <vt:lpstr>Key messages from 40 years of creating the internationally- adopted method to define LMAs for statistics and policy </vt:lpstr>
      <vt:lpstr>Key messages from 40 years of creating the internationally- adopted method to define LMAs for statistics and policy </vt:lpstr>
    </vt:vector>
  </TitlesOfParts>
  <Company>Chromazone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Nigel Vickers</dc:creator>
  <cp:lastModifiedBy>Mike Coombes</cp:lastModifiedBy>
  <cp:revision>275</cp:revision>
  <cp:lastPrinted>2019-10-05T16:52:18Z</cp:lastPrinted>
  <dcterms:created xsi:type="dcterms:W3CDTF">2012-04-10T09:04:14Z</dcterms:created>
  <dcterms:modified xsi:type="dcterms:W3CDTF">2019-10-09T10:18:51Z</dcterms:modified>
</cp:coreProperties>
</file>